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68"/>
  </p:notesMasterIdLst>
  <p:handoutMasterIdLst>
    <p:handoutMasterId r:id="rId69"/>
  </p:handoutMasterIdLst>
  <p:sldIdLst>
    <p:sldId id="256" r:id="rId8"/>
    <p:sldId id="357" r:id="rId9"/>
    <p:sldId id="290" r:id="rId10"/>
    <p:sldId id="324" r:id="rId11"/>
    <p:sldId id="395" r:id="rId12"/>
    <p:sldId id="396" r:id="rId13"/>
    <p:sldId id="326" r:id="rId14"/>
    <p:sldId id="327" r:id="rId15"/>
    <p:sldId id="398" r:id="rId16"/>
    <p:sldId id="394" r:id="rId17"/>
    <p:sldId id="397" r:id="rId18"/>
    <p:sldId id="399" r:id="rId19"/>
    <p:sldId id="400" r:id="rId20"/>
    <p:sldId id="401" r:id="rId21"/>
    <p:sldId id="402" r:id="rId22"/>
    <p:sldId id="403" r:id="rId23"/>
    <p:sldId id="404" r:id="rId24"/>
    <p:sldId id="405" r:id="rId25"/>
    <p:sldId id="406" r:id="rId26"/>
    <p:sldId id="433" r:id="rId27"/>
    <p:sldId id="407" r:id="rId28"/>
    <p:sldId id="343" r:id="rId29"/>
    <p:sldId id="344" r:id="rId30"/>
    <p:sldId id="408" r:id="rId31"/>
    <p:sldId id="418" r:id="rId32"/>
    <p:sldId id="419" r:id="rId33"/>
    <p:sldId id="420" r:id="rId34"/>
    <p:sldId id="421" r:id="rId35"/>
    <p:sldId id="422" r:id="rId36"/>
    <p:sldId id="431" r:id="rId37"/>
    <p:sldId id="423" r:id="rId38"/>
    <p:sldId id="424" r:id="rId39"/>
    <p:sldId id="425" r:id="rId40"/>
    <p:sldId id="426" r:id="rId41"/>
    <p:sldId id="432" r:id="rId42"/>
    <p:sldId id="427" r:id="rId43"/>
    <p:sldId id="428" r:id="rId44"/>
    <p:sldId id="429" r:id="rId45"/>
    <p:sldId id="430" r:id="rId46"/>
    <p:sldId id="347" r:id="rId47"/>
    <p:sldId id="348" r:id="rId48"/>
    <p:sldId id="410" r:id="rId49"/>
    <p:sldId id="363" r:id="rId50"/>
    <p:sldId id="364" r:id="rId51"/>
    <p:sldId id="345" r:id="rId52"/>
    <p:sldId id="409" r:id="rId53"/>
    <p:sldId id="368" r:id="rId54"/>
    <p:sldId id="369" r:id="rId55"/>
    <p:sldId id="412" r:id="rId56"/>
    <p:sldId id="370" r:id="rId57"/>
    <p:sldId id="413" r:id="rId58"/>
    <p:sldId id="371" r:id="rId59"/>
    <p:sldId id="414" r:id="rId60"/>
    <p:sldId id="415" r:id="rId61"/>
    <p:sldId id="372" r:id="rId62"/>
    <p:sldId id="416" r:id="rId63"/>
    <p:sldId id="417" r:id="rId64"/>
    <p:sldId id="350" r:id="rId65"/>
    <p:sldId id="353" r:id="rId66"/>
    <p:sldId id="35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8" autoAdjust="0"/>
    <p:restoredTop sz="88568" autoAdjust="0"/>
  </p:normalViewPr>
  <p:slideViewPr>
    <p:cSldViewPr snapToGrid="0" snapToObjects="1">
      <p:cViewPr varScale="1">
        <p:scale>
          <a:sx n="144" d="100"/>
          <a:sy n="144" d="100"/>
        </p:scale>
        <p:origin x="2586" y="12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2/26/2020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2/25/2020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1FLaxNvmCc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https://www.youtube.com/watch?v=UZq4sZz56qM</a:t>
            </a:r>
          </a:p>
        </p:txBody>
      </p:sp>
    </p:spTree>
    <p:extLst>
      <p:ext uri="{BB962C8B-B14F-4D97-AF65-F5344CB8AC3E}">
        <p14:creationId xmlns:p14="http://schemas.microsoft.com/office/powerpoint/2010/main" val="83027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3692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2469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https://www.youtube.com/watch?v=1FLaxNvmCc8</a:t>
            </a:r>
            <a:endParaRPr lang="en-US" dirty="0"/>
          </a:p>
        </p:txBody>
      </p:sp>
    </p:spTree>
    <p:extLst>
      <p:ext uri="{BB962C8B-B14F-4D97-AF65-F5344CB8AC3E}">
        <p14:creationId xmlns:p14="http://schemas.microsoft.com/office/powerpoint/2010/main" val="426699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https://www.youtube.com/watch?v=1H7Ql9hmbuM</a:t>
            </a:r>
          </a:p>
        </p:txBody>
      </p:sp>
    </p:spTree>
    <p:extLst>
      <p:ext uri="{BB962C8B-B14F-4D97-AF65-F5344CB8AC3E}">
        <p14:creationId xmlns:p14="http://schemas.microsoft.com/office/powerpoint/2010/main" val="41720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https://www.youtube.com/watch?v=1H7Ql9hmbuM</a:t>
            </a:r>
          </a:p>
        </p:txBody>
      </p:sp>
    </p:spTree>
    <p:extLst>
      <p:ext uri="{BB962C8B-B14F-4D97-AF65-F5344CB8AC3E}">
        <p14:creationId xmlns:p14="http://schemas.microsoft.com/office/powerpoint/2010/main" val="1483923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a16="http://schemas.microsoft.com/office/drawing/2014/main"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researchgate.net/publication/311916796_A_Review_of_Scaling_Agile_Methods_in_Large_Software_Development" TargetMode="Externa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researchgate.net/publication/311916796_A_Review_of_Scaling_Agile_Methods_in_Large_Software_Development" TargetMode="Externa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a:t>Assoc</a:t>
            </a:r>
            <a:r>
              <a:rPr lang="lt-LT" sz="1800" dirty="0"/>
              <a:t> </a:t>
            </a:r>
            <a:r>
              <a:rPr lang="lt-LT" sz="1800" dirty="0" err="1"/>
              <a:t>prof</a:t>
            </a:r>
            <a:r>
              <a:rPr lang="en-US" sz="1800" dirty="0"/>
              <a:t>. </a:t>
            </a:r>
            <a:r>
              <a:rPr lang="lt-LT" sz="1800" dirty="0"/>
              <a:t>dr. </a:t>
            </a:r>
            <a:r>
              <a:rPr lang="en-US" sz="1800" dirty="0"/>
              <a:t>Tomas </a:t>
            </a:r>
            <a:r>
              <a:rPr lang="en-US" sz="1800" dirty="0" err="1"/>
              <a:t>Bla</a:t>
            </a:r>
            <a:r>
              <a:rPr lang="lt-LT" sz="1800" dirty="0"/>
              <a:t>ž</a:t>
            </a:r>
            <a:r>
              <a:rPr lang="en-US" sz="1800" dirty="0" err="1"/>
              <a:t>auskas</a:t>
            </a:r>
            <a:r>
              <a:rPr lang="lt-LT" sz="1800" dirty="0"/>
              <a:t>, 2017 </a:t>
            </a:r>
          </a:p>
        </p:txBody>
      </p:sp>
      <p:sp>
        <p:nvSpPr>
          <p:cNvPr id="6" name="Text Placeholder 5"/>
          <p:cNvSpPr>
            <a:spLocks noGrp="1"/>
          </p:cNvSpPr>
          <p:nvPr>
            <p:ph type="body" sz="quarter" idx="13"/>
          </p:nvPr>
        </p:nvSpPr>
        <p:spPr/>
        <p:txBody>
          <a:bodyPr/>
          <a:lstStyle/>
          <a:p>
            <a:r>
              <a:rPr lang="lt-LT" sz="4000" dirty="0" err="1"/>
              <a:t>Software</a:t>
            </a:r>
            <a:r>
              <a:rPr lang="lt-LT" sz="4000" dirty="0"/>
              <a:t> </a:t>
            </a:r>
            <a:r>
              <a:rPr lang="lt-LT" sz="4000" dirty="0" err="1"/>
              <a:t>Engineering</a:t>
            </a:r>
            <a:endParaRPr lang="lt-LT" sz="4000" dirty="0"/>
          </a:p>
          <a:p>
            <a:r>
              <a:rPr lang="en-US" sz="4000" dirty="0"/>
              <a:t>Agile Software Development</a:t>
            </a:r>
          </a:p>
        </p:txBody>
      </p:sp>
      <p:sp>
        <p:nvSpPr>
          <p:cNvPr id="3" name="Rectangle 2">
            <a:extLst>
              <a:ext uri="{FF2B5EF4-FFF2-40B4-BE49-F238E27FC236}">
                <a16:creationId xmlns:a16="http://schemas.microsoft.com/office/drawing/2014/main"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Agile manifesto</a:t>
            </a:r>
            <a:endParaRPr lang="en-US" dirty="0"/>
          </a:p>
        </p:txBody>
      </p:sp>
      <p:sp>
        <p:nvSpPr>
          <p:cNvPr id="3" name="Text Placeholder 2"/>
          <p:cNvSpPr>
            <a:spLocks noGrp="1"/>
          </p:cNvSpPr>
          <p:nvPr>
            <p:ph type="body" sz="quarter" idx="12"/>
          </p:nvPr>
        </p:nvSpPr>
        <p:spPr>
          <a:xfrm>
            <a:off x="457200" y="1569687"/>
            <a:ext cx="8607667" cy="4276165"/>
          </a:xfrm>
        </p:spPr>
        <p:txBody>
          <a:bodyPr/>
          <a:lstStyle/>
          <a:p>
            <a:pPr marL="0" indent="0" algn="ctr">
              <a:buNone/>
            </a:pPr>
            <a:r>
              <a:rPr lang="en-US" sz="1800" dirty="0"/>
              <a:t>We are uncovering better ways of developing</a:t>
            </a:r>
            <a:br>
              <a:rPr lang="en-US" sz="1800" dirty="0"/>
            </a:br>
            <a:r>
              <a:rPr lang="en-US" sz="1800" dirty="0"/>
              <a:t>software by doing it and helping others do it.</a:t>
            </a:r>
            <a:br>
              <a:rPr lang="en-US" sz="1800" dirty="0"/>
            </a:br>
            <a:r>
              <a:rPr lang="en-US" sz="1800" dirty="0"/>
              <a:t>Through this work we have come to value:</a:t>
            </a:r>
            <a:br>
              <a:rPr lang="en-US" dirty="0"/>
            </a:br>
            <a:endParaRPr lang="en-US" dirty="0"/>
          </a:p>
          <a:p>
            <a:pPr marL="0" indent="0" algn="ctr">
              <a:buNone/>
            </a:pPr>
            <a:r>
              <a:rPr lang="en-US" b="1" dirty="0"/>
              <a:t>Individuals and interactions</a:t>
            </a:r>
            <a:r>
              <a:rPr lang="en-US" dirty="0"/>
              <a:t> over processes and tools</a:t>
            </a:r>
            <a:br>
              <a:rPr lang="en-US" dirty="0"/>
            </a:br>
            <a:r>
              <a:rPr lang="en-US" b="1" dirty="0"/>
              <a:t>Working software</a:t>
            </a:r>
            <a:r>
              <a:rPr lang="en-US" dirty="0"/>
              <a:t> over comprehensive documentation</a:t>
            </a:r>
            <a:br>
              <a:rPr lang="en-US" dirty="0"/>
            </a:br>
            <a:r>
              <a:rPr lang="en-US" b="1" dirty="0"/>
              <a:t>Customer collaboration</a:t>
            </a:r>
            <a:r>
              <a:rPr lang="en-US" dirty="0"/>
              <a:t> over contract negotiation</a:t>
            </a:r>
            <a:br>
              <a:rPr lang="en-US" dirty="0"/>
            </a:br>
            <a:r>
              <a:rPr lang="en-US" b="1" dirty="0"/>
              <a:t>Responding to change</a:t>
            </a:r>
            <a:r>
              <a:rPr lang="en-US" dirty="0"/>
              <a:t> over following a plan</a:t>
            </a:r>
            <a:br>
              <a:rPr lang="en-US" dirty="0"/>
            </a:br>
            <a:endParaRPr lang="en-US" dirty="0"/>
          </a:p>
          <a:p>
            <a:pPr marL="0" indent="0" algn="ctr">
              <a:buNone/>
            </a:pPr>
            <a:r>
              <a:rPr lang="en-US" sz="1800" dirty="0"/>
              <a:t>That is, while there is value in the items on</a:t>
            </a:r>
            <a:br>
              <a:rPr lang="en-US" sz="1800" dirty="0"/>
            </a:br>
            <a:r>
              <a:rPr lang="en-US" sz="1800" dirty="0"/>
              <a:t>the right, we value the items on the left more.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29935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Agile principles (behind manifesto)</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4" y="911770"/>
            <a:ext cx="5269578" cy="5946230"/>
          </a:xfrm>
          <a:prstGeom prst="rect">
            <a:avLst/>
          </a:prstGeom>
        </p:spPr>
      </p:pic>
      <p:sp>
        <p:nvSpPr>
          <p:cNvPr id="7" name="Rectangle 6"/>
          <p:cNvSpPr/>
          <p:nvPr/>
        </p:nvSpPr>
        <p:spPr>
          <a:xfrm>
            <a:off x="5565530" y="1299562"/>
            <a:ext cx="3516924" cy="5170646"/>
          </a:xfrm>
          <a:prstGeom prst="rect">
            <a:avLst/>
          </a:prstGeom>
        </p:spPr>
        <p:txBody>
          <a:bodyPr wrap="square">
            <a:spAutoFit/>
          </a:bodyPr>
          <a:lstStyle/>
          <a:p>
            <a:pPr marL="228600" indent="-228600">
              <a:buFont typeface="+mj-lt"/>
              <a:buAutoNum type="arabicPeriod"/>
            </a:pPr>
            <a:r>
              <a:rPr lang="en-US" sz="1100" dirty="0">
                <a:solidFill>
                  <a:srgbClr val="000000"/>
                </a:solidFill>
                <a:latin typeface="Times New Roman" panose="02020603050405020304" pitchFamily="18" charset="0"/>
              </a:rPr>
              <a:t>Our highest priority is to satisfy the customer</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through early and continuous delivery</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of valuable software.</a:t>
            </a:r>
          </a:p>
          <a:p>
            <a:pPr marL="228600" indent="-228600">
              <a:buFont typeface="+mj-lt"/>
              <a:buAutoNum type="arabicPeriod"/>
            </a:pPr>
            <a:r>
              <a:rPr lang="en-US" sz="1100" dirty="0">
                <a:solidFill>
                  <a:srgbClr val="000000"/>
                </a:solidFill>
                <a:latin typeface="Times New Roman" panose="02020603050405020304" pitchFamily="18" charset="0"/>
              </a:rPr>
              <a:t>Welcome changing requirements, even late in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development. Agile processes harness change for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the customer's competitive advantage.</a:t>
            </a:r>
          </a:p>
          <a:p>
            <a:pPr marL="228600" indent="-228600">
              <a:buFont typeface="+mj-lt"/>
              <a:buAutoNum type="arabicPeriod"/>
            </a:pPr>
            <a:r>
              <a:rPr lang="en-US" sz="1100" dirty="0">
                <a:solidFill>
                  <a:srgbClr val="000000"/>
                </a:solidFill>
                <a:latin typeface="Times New Roman" panose="02020603050405020304" pitchFamily="18" charset="0"/>
              </a:rPr>
              <a:t>Deliver working software frequently, from a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couple of weeks to a couple of months, with a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preference to the shorter timescale.</a:t>
            </a:r>
          </a:p>
          <a:p>
            <a:pPr marL="228600" indent="-228600">
              <a:buFont typeface="+mj-lt"/>
              <a:buAutoNum type="arabicPeriod"/>
            </a:pPr>
            <a:r>
              <a:rPr lang="en-US" sz="1100" dirty="0">
                <a:solidFill>
                  <a:srgbClr val="000000"/>
                </a:solidFill>
                <a:latin typeface="Times New Roman" panose="02020603050405020304" pitchFamily="18" charset="0"/>
              </a:rPr>
              <a:t>Business people and developers must work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together daily throughout the project.</a:t>
            </a:r>
          </a:p>
          <a:p>
            <a:pPr marL="228600" indent="-228600">
              <a:buFont typeface="+mj-lt"/>
              <a:buAutoNum type="arabicPeriod"/>
            </a:pPr>
            <a:r>
              <a:rPr lang="en-US" sz="1100" dirty="0">
                <a:solidFill>
                  <a:srgbClr val="000000"/>
                </a:solidFill>
                <a:latin typeface="Times New Roman" panose="02020603050405020304" pitchFamily="18" charset="0"/>
              </a:rPr>
              <a:t>Build projects around motivated individuals.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Give them the environment and support they need,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and trust them to get the job done.</a:t>
            </a:r>
          </a:p>
          <a:p>
            <a:pPr marL="228600" indent="-228600">
              <a:buFont typeface="+mj-lt"/>
              <a:buAutoNum type="arabicPeriod"/>
            </a:pPr>
            <a:r>
              <a:rPr lang="en-US" sz="1100" dirty="0">
                <a:solidFill>
                  <a:srgbClr val="000000"/>
                </a:solidFill>
                <a:latin typeface="Times New Roman" panose="02020603050405020304" pitchFamily="18" charset="0"/>
              </a:rPr>
              <a:t>The most efficient and effective method of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conveying information to and within a development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team is face-to-face conversation.</a:t>
            </a:r>
          </a:p>
          <a:p>
            <a:pPr marL="228600" indent="-228600">
              <a:buFont typeface="+mj-lt"/>
              <a:buAutoNum type="arabicPeriod"/>
            </a:pPr>
            <a:r>
              <a:rPr lang="en-US" sz="1100" dirty="0">
                <a:solidFill>
                  <a:srgbClr val="000000"/>
                </a:solidFill>
                <a:latin typeface="Times New Roman" panose="02020603050405020304" pitchFamily="18" charset="0"/>
              </a:rPr>
              <a:t>Working software is the primary measure of progress.</a:t>
            </a:r>
          </a:p>
          <a:p>
            <a:pPr marL="228600" indent="-228600">
              <a:buFont typeface="+mj-lt"/>
              <a:buAutoNum type="arabicPeriod"/>
            </a:pPr>
            <a:r>
              <a:rPr lang="en-US" sz="1100" dirty="0">
                <a:solidFill>
                  <a:srgbClr val="000000"/>
                </a:solidFill>
                <a:latin typeface="Times New Roman" panose="02020603050405020304" pitchFamily="18" charset="0"/>
              </a:rPr>
              <a:t>Agile processes promote sustainable development.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The sponsors, developers, and users should be able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to maintain a constant pace indefinitely.</a:t>
            </a:r>
          </a:p>
          <a:p>
            <a:pPr marL="228600" indent="-228600">
              <a:buFont typeface="+mj-lt"/>
              <a:buAutoNum type="arabicPeriod"/>
            </a:pPr>
            <a:r>
              <a:rPr lang="en-US" sz="1100" dirty="0">
                <a:solidFill>
                  <a:srgbClr val="000000"/>
                </a:solidFill>
                <a:latin typeface="Times New Roman" panose="02020603050405020304" pitchFamily="18" charset="0"/>
              </a:rPr>
              <a:t>Continuous attention to technical excellence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and good design enhances agility.</a:t>
            </a:r>
          </a:p>
          <a:p>
            <a:pPr marL="228600" indent="-228600">
              <a:buFont typeface="+mj-lt"/>
              <a:buAutoNum type="arabicPeriod"/>
            </a:pPr>
            <a:r>
              <a:rPr lang="en-US" sz="1100" dirty="0">
                <a:solidFill>
                  <a:srgbClr val="000000"/>
                </a:solidFill>
                <a:latin typeface="Times New Roman" panose="02020603050405020304" pitchFamily="18" charset="0"/>
              </a:rPr>
              <a:t>Simplicity--the art of maximizing the amount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of work not done--is essential.</a:t>
            </a:r>
          </a:p>
          <a:p>
            <a:pPr marL="228600" indent="-228600">
              <a:buFont typeface="+mj-lt"/>
              <a:buAutoNum type="arabicPeriod"/>
            </a:pPr>
            <a:r>
              <a:rPr lang="en-US" sz="1100" dirty="0">
                <a:solidFill>
                  <a:srgbClr val="000000"/>
                </a:solidFill>
                <a:latin typeface="Times New Roman" panose="02020603050405020304" pitchFamily="18" charset="0"/>
              </a:rPr>
              <a:t>The best architectures, requirements, and designs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emerge from self-organizing teams.</a:t>
            </a:r>
          </a:p>
          <a:p>
            <a:pPr marL="228600" indent="-228600">
              <a:buFont typeface="+mj-lt"/>
              <a:buAutoNum type="arabicPeriod"/>
            </a:pPr>
            <a:r>
              <a:rPr lang="en-US" sz="1100" dirty="0">
                <a:solidFill>
                  <a:srgbClr val="000000"/>
                </a:solidFill>
                <a:latin typeface="Times New Roman" panose="02020603050405020304" pitchFamily="18" charset="0"/>
              </a:rPr>
              <a:t>At regular intervals, the team reflects on how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to become more effective, then tunes and adjusts </a:t>
            </a:r>
            <a:br>
              <a:rPr lang="en-US" sz="1100" dirty="0">
                <a:solidFill>
                  <a:srgbClr val="000000"/>
                </a:solidFill>
                <a:latin typeface="Times New Roman" panose="02020603050405020304" pitchFamily="18" charset="0"/>
              </a:rPr>
            </a:br>
            <a:r>
              <a:rPr lang="en-US" sz="1100" dirty="0">
                <a:solidFill>
                  <a:srgbClr val="000000"/>
                </a:solidFill>
                <a:latin typeface="Times New Roman" panose="02020603050405020304" pitchFamily="18" charset="0"/>
              </a:rPr>
              <a:t>its behavior accordingly.</a:t>
            </a:r>
          </a:p>
        </p:txBody>
      </p:sp>
    </p:spTree>
    <p:extLst>
      <p:ext uri="{BB962C8B-B14F-4D97-AF65-F5344CB8AC3E}">
        <p14:creationId xmlns:p14="http://schemas.microsoft.com/office/powerpoint/2010/main" val="373728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Agile method applicability</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360363" indent="-360363"/>
            <a:r>
              <a:rPr lang="en-GB" sz="2400" dirty="0"/>
              <a:t>It looks like Agile is designed for product development where a software company is developing a small or medium-sized product.</a:t>
            </a:r>
          </a:p>
          <a:p>
            <a:pPr marL="360363" indent="-360363"/>
            <a:r>
              <a:rPr lang="en-GB" sz="2400" dirty="0"/>
              <a:t>It is an object of discussion – if Agile methods can be applied for large scale software development.</a:t>
            </a:r>
          </a:p>
          <a:p>
            <a:pPr marL="360363" indent="-360363"/>
            <a:r>
              <a:rPr lang="en-US" sz="2400" dirty="0"/>
              <a:t>Look for “Scrum of Scrum”, “</a:t>
            </a:r>
            <a:r>
              <a:rPr lang="en-US" sz="2400" dirty="0" err="1"/>
              <a:t>LeSS</a:t>
            </a:r>
            <a:r>
              <a:rPr lang="en-US" sz="2400" dirty="0"/>
              <a:t>” (Large Scale Scrum), “</a:t>
            </a:r>
            <a:r>
              <a:rPr lang="en-US" sz="2400" dirty="0" err="1"/>
              <a:t>SAFe</a:t>
            </a:r>
            <a:r>
              <a:rPr lang="en-US" sz="2400" dirty="0"/>
              <a:t>” (Scaled Agile Framework), “DAD”, “RAGE” if you are interested in Agile for large scale development. </a:t>
            </a:r>
          </a:p>
          <a:p>
            <a:pPr marL="360363" indent="-360363"/>
            <a:r>
              <a:rPr lang="en-US" sz="2400" dirty="0"/>
              <a:t>A paper “</a:t>
            </a:r>
            <a:r>
              <a:rPr lang="en-US" sz="2400" dirty="0">
                <a:hlinkClick r:id="rId2"/>
              </a:rPr>
              <a:t>A Review of Scaling Agile Methods in Large Software Development</a:t>
            </a:r>
            <a:r>
              <a:rPr lang="en-US" sz="2400" dirty="0"/>
              <a:t>” would be useful as well.</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915913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Agile development techniques</a:t>
            </a:r>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00268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Extreme Programming (XP)</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360363" indent="-360363">
              <a:lnSpc>
                <a:spcPct val="90000"/>
              </a:lnSpc>
            </a:pPr>
            <a:r>
              <a:rPr lang="en-US" dirty="0"/>
              <a:t>A very influential agile method, developed in the late 1990s, that introduced a range of agile development techniques.</a:t>
            </a:r>
          </a:p>
          <a:p>
            <a:pPr marL="360363" indent="-360363">
              <a:lnSpc>
                <a:spcPct val="90000"/>
              </a:lnSpc>
            </a:pPr>
            <a:r>
              <a:rPr lang="en-US" dirty="0"/>
              <a:t>Extreme Programming (XP) takes an ‘extreme’ approach to iterative development. </a:t>
            </a:r>
          </a:p>
          <a:p>
            <a:pPr marL="720725" lvl="1" indent="-360363"/>
            <a:r>
              <a:rPr lang="en-US" sz="2000" dirty="0"/>
              <a:t>New versions may be built several times per day;</a:t>
            </a:r>
          </a:p>
          <a:p>
            <a:pPr marL="720725" lvl="1" indent="-360363"/>
            <a:r>
              <a:rPr lang="en-US" sz="2000" dirty="0"/>
              <a:t>Increments are delivered to customers every 2 weeks;</a:t>
            </a:r>
          </a:p>
          <a:p>
            <a:pPr marL="720725" lvl="1" indent="-360363"/>
            <a:r>
              <a:rPr lang="en-US" sz="2000" dirty="0"/>
              <a:t>All tests must be run for every build and the build is only accepted if tests run successfully.</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pic>
        <p:nvPicPr>
          <p:cNvPr id="5" name="Picture 4"/>
          <p:cNvPicPr>
            <a:picLocks noChangeAspect="1"/>
          </p:cNvPicPr>
          <p:nvPr/>
        </p:nvPicPr>
        <p:blipFill>
          <a:blip r:embed="rId4"/>
          <a:stretch>
            <a:fillRect/>
          </a:stretch>
        </p:blipFill>
        <p:spPr>
          <a:xfrm>
            <a:off x="1143000" y="4106008"/>
            <a:ext cx="7086600" cy="2286000"/>
          </a:xfrm>
          <a:prstGeom prst="rect">
            <a:avLst/>
          </a:prstGeom>
        </p:spPr>
      </p:pic>
    </p:spTree>
    <p:extLst>
      <p:ext uri="{BB962C8B-B14F-4D97-AF65-F5344CB8AC3E}">
        <p14:creationId xmlns:p14="http://schemas.microsoft.com/office/powerpoint/2010/main" val="13668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XP release cycle</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7" name="Picture 6" descr="3.3-XP-ReleaseCycle.eps"/>
          <p:cNvPicPr>
            <a:picLocks noChangeAspect="1"/>
          </p:cNvPicPr>
          <p:nvPr/>
        </p:nvPicPr>
        <p:blipFill>
          <a:blip r:embed="rId3"/>
          <a:stretch>
            <a:fillRect/>
          </a:stretch>
        </p:blipFill>
        <p:spPr>
          <a:xfrm>
            <a:off x="1255958" y="2020393"/>
            <a:ext cx="6558005" cy="2856274"/>
          </a:xfrm>
          <a:prstGeom prst="rect">
            <a:avLst/>
          </a:prstGeom>
        </p:spPr>
      </p:pic>
    </p:spTree>
    <p:extLst>
      <p:ext uri="{BB962C8B-B14F-4D97-AF65-F5344CB8AC3E}">
        <p14:creationId xmlns:p14="http://schemas.microsoft.com/office/powerpoint/2010/main" val="29829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XP practices (a)</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0941848"/>
              </p:ext>
            </p:extLst>
          </p:nvPr>
        </p:nvGraphicFramePr>
        <p:xfrm>
          <a:off x="457200" y="1395633"/>
          <a:ext cx="8325364" cy="4826016"/>
        </p:xfrm>
        <a:graphic>
          <a:graphicData uri="http://schemas.openxmlformats.org/drawingml/2006/table">
            <a:tbl>
              <a:tblPr/>
              <a:tblGrid>
                <a:gridCol w="2359628">
                  <a:extLst>
                    <a:ext uri="{9D8B030D-6E8A-4147-A177-3AD203B41FA5}">
                      <a16:colId xmlns:a16="http://schemas.microsoft.com/office/drawing/2014/main" val="20000"/>
                    </a:ext>
                  </a:extLst>
                </a:gridCol>
                <a:gridCol w="5965736">
                  <a:extLst>
                    <a:ext uri="{9D8B030D-6E8A-4147-A177-3AD203B41FA5}">
                      <a16:colId xmlns:a16="http://schemas.microsoft.com/office/drawing/2014/main" val="20001"/>
                    </a:ext>
                  </a:extLst>
                </a:gridCol>
              </a:tblGrid>
              <a:tr h="471672">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Principle or practice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7384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Incremental planning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Requirements are recorded on story cards and the stories to be included in a release are determined by the time available and their relative priority. The developers break these stories into development ‘Tasks’.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5545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Small releases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The minimal useful set of functionality that provides business value is developed first. Releases of the system are frequent and incrementally add functionality to the first release.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18676">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Simple design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Enough design is carried out to meet the current requirements and no more.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Test-first development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An automated unit test framework is used to write tests for a new piece of functionality before that functionality itself is implemented.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3706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Refactoring</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All developers are expected to </a:t>
                      </a:r>
                      <a:r>
                        <a:rPr kumimoji="0" lang="en-GB" sz="1600" b="0" i="0" u="none" strike="noStrike" cap="none" normalizeH="0" baseline="0" dirty="0" err="1">
                          <a:ln>
                            <a:noFill/>
                          </a:ln>
                          <a:solidFill>
                            <a:srgbClr val="000000"/>
                          </a:solidFill>
                          <a:effectLst/>
                          <a:latin typeface="Arial"/>
                          <a:ea typeface="Times New Roman" charset="0"/>
                          <a:cs typeface="Arial"/>
                        </a:rPr>
                        <a:t>refactor</a:t>
                      </a:r>
                      <a:r>
                        <a:rPr kumimoji="0" lang="en-GB" sz="1600" b="0" i="0" u="none" strike="noStrike" cap="none" normalizeH="0" baseline="0" dirty="0">
                          <a:ln>
                            <a:noFill/>
                          </a:ln>
                          <a:solidFill>
                            <a:srgbClr val="000000"/>
                          </a:solidFill>
                          <a:effectLst/>
                          <a:latin typeface="Arial"/>
                          <a:ea typeface="Times New Roman" charset="0"/>
                          <a:cs typeface="Arial"/>
                        </a:rPr>
                        <a:t> the code continuously as soon as possible code improvements are found. This keeps the code simple and maintainable.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20360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XP practices (b)</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792873186"/>
              </p:ext>
            </p:extLst>
          </p:nvPr>
        </p:nvGraphicFramePr>
        <p:xfrm>
          <a:off x="457200" y="1340094"/>
          <a:ext cx="8217271" cy="4413534"/>
        </p:xfrm>
        <a:graphic>
          <a:graphicData uri="http://schemas.openxmlformats.org/drawingml/2006/table">
            <a:tbl>
              <a:tblPr firstRow="1" bandRow="1">
                <a:tableStyleId>{69CF1AB2-1976-4502-BF36-3FF5EA218861}</a:tableStyleId>
              </a:tblPr>
              <a:tblGrid>
                <a:gridCol w="2285663">
                  <a:extLst>
                    <a:ext uri="{9D8B030D-6E8A-4147-A177-3AD203B41FA5}">
                      <a16:colId xmlns:a16="http://schemas.microsoft.com/office/drawing/2014/main" val="20000"/>
                    </a:ext>
                  </a:extLst>
                </a:gridCol>
                <a:gridCol w="5931608">
                  <a:extLst>
                    <a:ext uri="{9D8B030D-6E8A-4147-A177-3AD203B41FA5}">
                      <a16:colId xmlns:a16="http://schemas.microsoft.com/office/drawing/2014/main" val="20001"/>
                    </a:ext>
                  </a:extLst>
                </a:gridCol>
              </a:tblGrid>
              <a:tr h="612192">
                <a:tc>
                  <a:txBody>
                    <a:bodyPr/>
                    <a:lstStyle/>
                    <a:p>
                      <a:pPr algn="just">
                        <a:spcAft>
                          <a:spcPts val="0"/>
                        </a:spcAft>
                      </a:pPr>
                      <a:r>
                        <a:rPr lang="en-GB" sz="1600" b="0" dirty="0">
                          <a:latin typeface="Arial"/>
                          <a:cs typeface="Arial"/>
                        </a:rPr>
                        <a:t>Pair programming</a:t>
                      </a:r>
                      <a:endParaRPr lang="en-GB" sz="1600" b="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b="0" dirty="0">
                          <a:latin typeface="Arial"/>
                          <a:cs typeface="Arial"/>
                        </a:rPr>
                        <a:t>Developers work in pairs, checking each other’s work and providing the support to always do a good job.</a:t>
                      </a:r>
                      <a:endParaRPr lang="en-GB" sz="1600" b="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0"/>
                  </a:ext>
                </a:extLst>
              </a:tr>
              <a:tr h="830234">
                <a:tc>
                  <a:txBody>
                    <a:bodyPr/>
                    <a:lstStyle/>
                    <a:p>
                      <a:pPr algn="just">
                        <a:spcAft>
                          <a:spcPts val="0"/>
                        </a:spcAft>
                      </a:pPr>
                      <a:r>
                        <a:rPr lang="en-GB" sz="1600" dirty="0">
                          <a:latin typeface="Arial"/>
                          <a:cs typeface="Arial"/>
                        </a:rPr>
                        <a:t>Collective ownership</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The pairs of developers work on all areas of the system, so that no islands of expertise develop and all the developers take responsibility for all of the code. Anyone can change anything.</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1"/>
                  </a:ext>
                </a:extLst>
              </a:tr>
              <a:tr h="830234">
                <a:tc>
                  <a:txBody>
                    <a:bodyPr/>
                    <a:lstStyle/>
                    <a:p>
                      <a:pPr algn="just">
                        <a:spcAft>
                          <a:spcPts val="0"/>
                        </a:spcAft>
                      </a:pPr>
                      <a:r>
                        <a:rPr lang="en-GB" sz="1600" dirty="0">
                          <a:latin typeface="Arial"/>
                          <a:cs typeface="Arial"/>
                        </a:rPr>
                        <a:t>Continuous integration</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a:latin typeface="Arial"/>
                          <a:cs typeface="Arial"/>
                        </a:rPr>
                        <a:t>As soon as the work on a task is complete, it is integrated into the whole system. After any such integration, all the unit tests in the system must pass.</a:t>
                      </a:r>
                      <a:endParaRPr lang="en-GB" sz="160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2"/>
                  </a:ext>
                </a:extLst>
              </a:tr>
              <a:tr h="830234">
                <a:tc>
                  <a:txBody>
                    <a:bodyPr/>
                    <a:lstStyle/>
                    <a:p>
                      <a:pPr algn="just">
                        <a:spcAft>
                          <a:spcPts val="0"/>
                        </a:spcAft>
                      </a:pPr>
                      <a:r>
                        <a:rPr lang="en-GB" sz="1600" dirty="0">
                          <a:latin typeface="Arial"/>
                          <a:cs typeface="Arial"/>
                        </a:rPr>
                        <a:t>Sustainable pace</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Large amounts of overtime are not considered acceptable as the net effect is often to reduce code quality and medium term productivity</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3"/>
                  </a:ext>
                </a:extLst>
              </a:tr>
              <a:tr h="1283088">
                <a:tc>
                  <a:txBody>
                    <a:bodyPr/>
                    <a:lstStyle/>
                    <a:p>
                      <a:pPr algn="just">
                        <a:spcAft>
                          <a:spcPts val="0"/>
                        </a:spcAft>
                      </a:pPr>
                      <a:r>
                        <a:rPr lang="en-GB" sz="1600" dirty="0">
                          <a:latin typeface="Arial"/>
                          <a:cs typeface="Arial"/>
                        </a:rPr>
                        <a:t>On-site customer</a:t>
                      </a:r>
                      <a:endParaRPr lang="en-GB" sz="1600" dirty="0">
                        <a:solidFill>
                          <a:srgbClr val="000000"/>
                        </a:solidFill>
                        <a:latin typeface="Arial"/>
                        <a:ea typeface="Times New Roman"/>
                        <a:cs typeface="Arial"/>
                      </a:endParaRPr>
                    </a:p>
                  </a:txBody>
                  <a:tcPr marL="73025" marR="73025" marT="0" marB="91440"/>
                </a:tc>
                <a:tc>
                  <a:txBody>
                    <a:bodyPr/>
                    <a:lstStyle/>
                    <a:p>
                      <a:pPr algn="just">
                        <a:spcAft>
                          <a:spcPts val="0"/>
                        </a:spcAft>
                      </a:pPr>
                      <a:r>
                        <a:rPr lang="en-GB" sz="1600" dirty="0">
                          <a:latin typeface="Arial"/>
                          <a:cs typeface="Arial"/>
                        </a:rPr>
                        <a:t>A representative of the end-user of the system (the customer) should be available full time for the use of the XP team. In an extreme programming process, the customer is a member of the development team and is responsible for bringing system requirements to the team for implementation.</a:t>
                      </a:r>
                      <a:endParaRPr lang="en-GB" sz="1600" dirty="0">
                        <a:solidFill>
                          <a:srgbClr val="000000"/>
                        </a:solidFill>
                        <a:latin typeface="Arial"/>
                        <a:ea typeface="Times New Roman"/>
                        <a:cs typeface="Arial"/>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91540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Influential XP practices</a:t>
            </a:r>
            <a:endParaRPr lang="en-US" dirty="0"/>
          </a:p>
        </p:txBody>
      </p:sp>
      <p:sp>
        <p:nvSpPr>
          <p:cNvPr id="3" name="Text Placeholder 2"/>
          <p:cNvSpPr>
            <a:spLocks noGrp="1"/>
          </p:cNvSpPr>
          <p:nvPr>
            <p:ph type="body" sz="quarter" idx="12"/>
          </p:nvPr>
        </p:nvSpPr>
        <p:spPr>
          <a:xfrm>
            <a:off x="457200" y="1253164"/>
            <a:ext cx="8607667" cy="4276165"/>
          </a:xfrm>
        </p:spPr>
        <p:txBody>
          <a:bodyPr/>
          <a:lstStyle/>
          <a:p>
            <a:pPr marL="360363" indent="-360363"/>
            <a:r>
              <a:rPr lang="en-US" sz="2400" dirty="0"/>
              <a:t>Extreme programming has a technical focus and is not easy to integrate with management practice in most organizations.</a:t>
            </a:r>
          </a:p>
          <a:p>
            <a:pPr marL="360363" indent="-360363"/>
            <a:r>
              <a:rPr lang="en-US" sz="2400" dirty="0"/>
              <a:t>Consequently, while agile development uses practices from XP, the method as originally defined is not widely used.</a:t>
            </a:r>
          </a:p>
          <a:p>
            <a:pPr marL="360363" indent="-360363"/>
            <a:r>
              <a:rPr lang="en-US" sz="2400" dirty="0"/>
              <a:t>Key practices</a:t>
            </a:r>
            <a:r>
              <a:rPr lang="lt-LT" sz="2400" dirty="0"/>
              <a:t> (</a:t>
            </a:r>
            <a:r>
              <a:rPr lang="lt-LT" sz="2400" dirty="0" err="1"/>
              <a:t>pushed</a:t>
            </a:r>
            <a:r>
              <a:rPr lang="lt-LT" sz="2400" dirty="0"/>
              <a:t> to </a:t>
            </a:r>
            <a:r>
              <a:rPr lang="lt-LT" sz="2400" dirty="0" err="1"/>
              <a:t>extreme</a:t>
            </a:r>
            <a:r>
              <a:rPr lang="lt-LT" sz="2400" dirty="0"/>
              <a:t>)</a:t>
            </a:r>
            <a:endParaRPr lang="en-US" sz="2400" dirty="0"/>
          </a:p>
          <a:p>
            <a:pPr marL="623888" lvl="1" indent="-263525"/>
            <a:r>
              <a:rPr lang="en-US" dirty="0"/>
              <a:t>User stories for specification</a:t>
            </a:r>
          </a:p>
          <a:p>
            <a:pPr marL="623888" lvl="1" indent="-263525"/>
            <a:r>
              <a:rPr lang="en-US" dirty="0"/>
              <a:t>Refactoring</a:t>
            </a:r>
          </a:p>
          <a:p>
            <a:pPr marL="623888" lvl="1" indent="-263525"/>
            <a:r>
              <a:rPr lang="en-US" dirty="0"/>
              <a:t>Test-first development</a:t>
            </a:r>
          </a:p>
          <a:p>
            <a:pPr marL="623888" lvl="1" indent="-263525"/>
            <a:r>
              <a:rPr lang="en-US" dirty="0"/>
              <a:t>Pair programming</a:t>
            </a:r>
            <a:endParaRPr lang="lt-LT" dirty="0"/>
          </a:p>
          <a:p>
            <a:pPr marL="623888" lvl="1" indent="-263525"/>
            <a:r>
              <a:rPr lang="lt-LT" dirty="0" err="1"/>
              <a:t>Continuous</a:t>
            </a:r>
            <a:r>
              <a:rPr lang="lt-LT" dirty="0"/>
              <a:t> </a:t>
            </a:r>
            <a:r>
              <a:rPr lang="lt-LT" dirty="0" err="1"/>
              <a:t>integration</a:t>
            </a:r>
            <a:endParaRPr lang="lt-LT" dirty="0"/>
          </a:p>
          <a:p>
            <a:pPr marL="623888" lvl="1" indent="-263525"/>
            <a:r>
              <a:rPr lang="lt-LT" dirty="0" err="1"/>
              <a:t>Short</a:t>
            </a:r>
            <a:r>
              <a:rPr lang="lt-LT" dirty="0"/>
              <a:t> </a:t>
            </a:r>
            <a:r>
              <a:rPr lang="lt-LT" dirty="0" err="1"/>
              <a:t>iterations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3350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err="1"/>
              <a:t>Pair</a:t>
            </a:r>
            <a:r>
              <a:rPr lang="lt-LT" dirty="0"/>
              <a:t> </a:t>
            </a:r>
            <a:r>
              <a:rPr lang="lt-LT" dirty="0" err="1"/>
              <a:t>programming</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1026" name="Picture 2" descr="Vaizdo rezultatas pagal užklausą „lara and“">
            <a:extLst>
              <a:ext uri="{FF2B5EF4-FFF2-40B4-BE49-F238E27FC236}">
                <a16:creationId xmlns:a16="http://schemas.microsoft.com/office/drawing/2014/main" id="{5BA52912-CC72-4389-8260-B5F4E923D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461" y="1308651"/>
            <a:ext cx="6573078" cy="492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79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lt-LT" dirty="0" err="1"/>
              <a:t>Let‘s</a:t>
            </a:r>
            <a:r>
              <a:rPr lang="lt-LT" dirty="0"/>
              <a:t> </a:t>
            </a:r>
            <a:r>
              <a:rPr lang="lt-LT" dirty="0" err="1"/>
              <a:t>play</a:t>
            </a:r>
            <a:r>
              <a:rPr lang="lt-LT" dirty="0"/>
              <a:t>...</a:t>
            </a:r>
            <a:endParaRPr lang="en-US" dirty="0"/>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sp>
        <p:nvSpPr>
          <p:cNvPr id="5" name="TextBox 4"/>
          <p:cNvSpPr txBox="1"/>
          <p:nvPr/>
        </p:nvSpPr>
        <p:spPr>
          <a:xfrm>
            <a:off x="1640541" y="2958353"/>
            <a:ext cx="3256854" cy="707886"/>
          </a:xfrm>
          <a:prstGeom prst="rect">
            <a:avLst/>
          </a:prstGeom>
          <a:noFill/>
        </p:spPr>
        <p:txBody>
          <a:bodyPr wrap="none" rtlCol="0">
            <a:spAutoFit/>
          </a:bodyPr>
          <a:lstStyle/>
          <a:p>
            <a:r>
              <a:rPr lang="lt-LT" sz="4000" dirty="0"/>
              <a:t>www.kahoot.it</a:t>
            </a:r>
            <a:endParaRPr lang="en-US" sz="4000" dirty="0"/>
          </a:p>
        </p:txBody>
      </p:sp>
    </p:spTree>
    <p:extLst>
      <p:ext uri="{BB962C8B-B14F-4D97-AF65-F5344CB8AC3E}">
        <p14:creationId xmlns:p14="http://schemas.microsoft.com/office/powerpoint/2010/main" val="4241510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err="1"/>
              <a:t>Pair</a:t>
            </a:r>
            <a:r>
              <a:rPr lang="lt-LT" dirty="0"/>
              <a:t> </a:t>
            </a:r>
            <a:r>
              <a:rPr lang="lt-LT" dirty="0" err="1"/>
              <a:t>programming</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360363" indent="-360363">
              <a:lnSpc>
                <a:spcPct val="90000"/>
              </a:lnSpc>
            </a:pPr>
            <a:r>
              <a:rPr lang="en-US" sz="2400" dirty="0"/>
              <a:t>Pair programming involves programmers working in pairs, developing code together.</a:t>
            </a:r>
          </a:p>
          <a:p>
            <a:pPr marL="360363" indent="-360363">
              <a:lnSpc>
                <a:spcPct val="90000"/>
              </a:lnSpc>
            </a:pPr>
            <a:r>
              <a:rPr lang="en-US" sz="2400" dirty="0"/>
              <a:t>This helps develop common ownership of code and spreads knowledge across the team.</a:t>
            </a:r>
          </a:p>
          <a:p>
            <a:pPr marL="360363" indent="-360363">
              <a:lnSpc>
                <a:spcPct val="90000"/>
              </a:lnSpc>
            </a:pPr>
            <a:r>
              <a:rPr lang="en-US" sz="2400" dirty="0"/>
              <a:t>It serves as an informal review process as each line of code is looked at by more than 1 person.</a:t>
            </a:r>
            <a:endParaRPr lang="lt-LT" sz="2400" dirty="0"/>
          </a:p>
          <a:p>
            <a:pPr marL="931863" lvl="1" indent="-360363"/>
            <a:r>
              <a:rPr lang="lt-LT" sz="2000" dirty="0"/>
              <a:t>One </a:t>
            </a:r>
            <a:r>
              <a:rPr lang="lt-LT" sz="2000" dirty="0" err="1"/>
              <a:t>person</a:t>
            </a:r>
            <a:r>
              <a:rPr lang="lt-LT" sz="2000" dirty="0"/>
              <a:t>, a </a:t>
            </a:r>
            <a:r>
              <a:rPr lang="lt-LT" sz="2000" b="1" dirty="0" err="1"/>
              <a:t>driver</a:t>
            </a:r>
            <a:r>
              <a:rPr lang="lt-LT" sz="2000" dirty="0"/>
              <a:t>, </a:t>
            </a:r>
            <a:r>
              <a:rPr lang="lt-LT" sz="2000" dirty="0" err="1"/>
              <a:t>writes</a:t>
            </a:r>
            <a:r>
              <a:rPr lang="lt-LT" sz="2000" dirty="0"/>
              <a:t> </a:t>
            </a:r>
            <a:r>
              <a:rPr lang="lt-LT" sz="2000" dirty="0" err="1"/>
              <a:t>the</a:t>
            </a:r>
            <a:r>
              <a:rPr lang="lt-LT" sz="2000" dirty="0"/>
              <a:t> </a:t>
            </a:r>
            <a:r>
              <a:rPr lang="lt-LT" sz="2000" dirty="0" err="1"/>
              <a:t>code</a:t>
            </a:r>
            <a:r>
              <a:rPr lang="lt-LT" sz="2000" dirty="0"/>
              <a:t>;</a:t>
            </a:r>
          </a:p>
          <a:p>
            <a:pPr marL="931863" lvl="1" indent="-360363"/>
            <a:r>
              <a:rPr lang="lt-LT" sz="2000" dirty="0" err="1"/>
              <a:t>Another</a:t>
            </a:r>
            <a:r>
              <a:rPr lang="lt-LT" sz="2000" dirty="0"/>
              <a:t> </a:t>
            </a:r>
            <a:r>
              <a:rPr lang="lt-LT" sz="2000" dirty="0" err="1"/>
              <a:t>person</a:t>
            </a:r>
            <a:r>
              <a:rPr lang="lt-LT" sz="2000" dirty="0"/>
              <a:t>, a </a:t>
            </a:r>
            <a:r>
              <a:rPr lang="lt-LT" sz="2000" b="1" dirty="0" err="1"/>
              <a:t>navigator</a:t>
            </a:r>
            <a:r>
              <a:rPr lang="lt-LT" sz="2000" dirty="0"/>
              <a:t>, </a:t>
            </a:r>
            <a:r>
              <a:rPr lang="lt-LT" sz="2000" dirty="0" err="1"/>
              <a:t>inspects</a:t>
            </a:r>
            <a:r>
              <a:rPr lang="lt-LT" sz="2000" dirty="0"/>
              <a:t> </a:t>
            </a:r>
            <a:r>
              <a:rPr lang="lt-LT" sz="2000" dirty="0" err="1"/>
              <a:t>the</a:t>
            </a:r>
            <a:r>
              <a:rPr lang="lt-LT" sz="2000" dirty="0"/>
              <a:t> </a:t>
            </a:r>
            <a:r>
              <a:rPr lang="lt-LT" sz="2000" dirty="0" err="1"/>
              <a:t>code</a:t>
            </a:r>
            <a:r>
              <a:rPr lang="lt-LT" sz="2000" dirty="0"/>
              <a:t> </a:t>
            </a:r>
            <a:r>
              <a:rPr lang="lt-LT" sz="2000" dirty="0" err="1"/>
              <a:t>and</a:t>
            </a:r>
            <a:r>
              <a:rPr lang="lt-LT" sz="2000" dirty="0"/>
              <a:t> </a:t>
            </a:r>
            <a:r>
              <a:rPr lang="lt-LT" sz="2000" dirty="0" err="1"/>
              <a:t>propose</a:t>
            </a:r>
            <a:r>
              <a:rPr lang="lt-LT" sz="2000" dirty="0"/>
              <a:t> </a:t>
            </a:r>
            <a:r>
              <a:rPr lang="lt-LT" sz="2000" dirty="0" err="1"/>
              <a:t>improvements</a:t>
            </a:r>
            <a:r>
              <a:rPr lang="lt-LT" sz="2000" dirty="0"/>
              <a:t>;</a:t>
            </a:r>
          </a:p>
          <a:p>
            <a:pPr marL="931863" lvl="1" indent="-360363"/>
            <a:r>
              <a:rPr lang="lt-LT" sz="2000" dirty="0" err="1"/>
              <a:t>Programmers</a:t>
            </a:r>
            <a:r>
              <a:rPr lang="lt-LT" sz="2000" dirty="0"/>
              <a:t> </a:t>
            </a:r>
            <a:r>
              <a:rPr lang="lt-LT" sz="2000" dirty="0" err="1"/>
              <a:t>change</a:t>
            </a:r>
            <a:r>
              <a:rPr lang="lt-LT" sz="2000" dirty="0"/>
              <a:t> </a:t>
            </a:r>
            <a:r>
              <a:rPr lang="lt-LT" sz="2000" dirty="0" err="1"/>
              <a:t>the</a:t>
            </a:r>
            <a:r>
              <a:rPr lang="lt-LT" sz="2000" dirty="0"/>
              <a:t> roles </a:t>
            </a:r>
            <a:r>
              <a:rPr lang="lt-LT" sz="2000" dirty="0" err="1"/>
              <a:t>after</a:t>
            </a:r>
            <a:r>
              <a:rPr lang="lt-LT" sz="2000" dirty="0"/>
              <a:t> </a:t>
            </a:r>
            <a:r>
              <a:rPr lang="lt-LT" sz="2000" dirty="0" err="1"/>
              <a:t>some</a:t>
            </a:r>
            <a:r>
              <a:rPr lang="lt-LT" sz="2000" dirty="0"/>
              <a:t> </a:t>
            </a:r>
            <a:r>
              <a:rPr lang="lt-LT" sz="2000" dirty="0" err="1"/>
              <a:t>period</a:t>
            </a:r>
            <a:r>
              <a:rPr lang="lt-LT" sz="2000" dirty="0"/>
              <a:t> </a:t>
            </a:r>
            <a:r>
              <a:rPr lang="lt-LT" sz="2000" dirty="0" err="1"/>
              <a:t>of</a:t>
            </a:r>
            <a:r>
              <a:rPr lang="lt-LT" sz="2000" dirty="0"/>
              <a:t> </a:t>
            </a:r>
            <a:r>
              <a:rPr lang="lt-LT" sz="2000" dirty="0" err="1"/>
              <a:t>time</a:t>
            </a:r>
            <a:r>
              <a:rPr lang="lt-LT" sz="2000" dirty="0"/>
              <a:t> (</a:t>
            </a:r>
            <a:r>
              <a:rPr lang="lt-LT" sz="2000" dirty="0" err="1"/>
              <a:t>let‘s</a:t>
            </a:r>
            <a:r>
              <a:rPr lang="lt-LT" sz="2000" dirty="0"/>
              <a:t> </a:t>
            </a:r>
            <a:r>
              <a:rPr lang="lt-LT" sz="2000" dirty="0" err="1"/>
              <a:t>say</a:t>
            </a:r>
            <a:r>
              <a:rPr lang="lt-LT" sz="2000" dirty="0"/>
              <a:t> – 30 minutes)</a:t>
            </a:r>
            <a:endParaRPr lang="en-US" sz="2000" dirty="0"/>
          </a:p>
          <a:p>
            <a:pPr marL="360363" indent="-360363">
              <a:lnSpc>
                <a:spcPct val="90000"/>
              </a:lnSpc>
            </a:pPr>
            <a:r>
              <a:rPr lang="en-US" sz="2400" dirty="0"/>
              <a:t>It encourages refactoring as the whole team can benefit from improving the system code.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157976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err="1"/>
              <a:t>Pair</a:t>
            </a:r>
            <a:r>
              <a:rPr lang="lt-LT" dirty="0"/>
              <a:t> </a:t>
            </a:r>
            <a:r>
              <a:rPr lang="lt-LT" dirty="0" err="1"/>
              <a:t>programming</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360363" indent="-360363"/>
            <a:r>
              <a:rPr lang="en-GB" sz="2400" dirty="0"/>
              <a:t>In pair programming, programmers sit together at the same computer to develop the software.</a:t>
            </a:r>
          </a:p>
          <a:p>
            <a:pPr marL="360363" indent="-360363"/>
            <a:r>
              <a:rPr lang="en-GB" sz="2400" dirty="0"/>
              <a:t>Pairs are created dynamically so that all team members work with each other during the development process.</a:t>
            </a:r>
          </a:p>
          <a:p>
            <a:pPr marL="360363" indent="-360363"/>
            <a:r>
              <a:rPr lang="en-GB" sz="2400" dirty="0"/>
              <a:t>The sharing of knowledge that happens during pair programming is very important as it reduces the overall risks to a project when team members leave.</a:t>
            </a:r>
          </a:p>
          <a:p>
            <a:pPr marL="360363" indent="-360363"/>
            <a:r>
              <a:rPr lang="en-GB" sz="2400" dirty="0"/>
              <a:t>Pair programming is not necessarily inefficient and there is some evidence that suggests that a pair working together is more efficient than 2 programmers working separately. </a:t>
            </a:r>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20406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Agile project management</a:t>
            </a:r>
            <a:endParaRPr lang="lt-LT" dirty="0"/>
          </a:p>
          <a:p>
            <a:r>
              <a:rPr lang="lt-LT" dirty="0"/>
              <a:t>SCRUM</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4083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Agile project management</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The principal responsibility of software project managers is to manage the project so that the software is delivered on time and within the planned budget for the project. </a:t>
            </a:r>
          </a:p>
          <a:p>
            <a:pPr marL="360363" indent="-360363"/>
            <a:r>
              <a:rPr lang="en-GB" dirty="0"/>
              <a:t>The standard approach to project management is plan-driven. Managers draw up a plan for the project showing what should be delivered, when it should be delivered and who will work on the development of the project deliverables. </a:t>
            </a:r>
          </a:p>
          <a:p>
            <a:pPr marL="360363" indent="-360363"/>
            <a:r>
              <a:rPr lang="en-GB" dirty="0"/>
              <a:t>Agile project management requires a different approach, which is adapted to incremental development and the practices used in agile methods. One of such methods is Scrum.</a:t>
            </a:r>
          </a:p>
          <a:p>
            <a:pPr marL="360363" indent="-360363"/>
            <a:r>
              <a:rPr lang="en-GB" dirty="0"/>
              <a:t>Scrum was influenced by </a:t>
            </a:r>
            <a:r>
              <a:rPr lang="en-GB" i="1" dirty="0"/>
              <a:t>incremental product development theory</a:t>
            </a:r>
            <a:r>
              <a:rPr lang="en-GB" dirty="0"/>
              <a:t>, </a:t>
            </a:r>
            <a:r>
              <a:rPr lang="en-GB" i="1" dirty="0"/>
              <a:t>organizational learning principles </a:t>
            </a:r>
            <a:r>
              <a:rPr lang="en-GB" dirty="0"/>
              <a:t>and </a:t>
            </a:r>
            <a:r>
              <a:rPr lang="en-GB" i="1" dirty="0"/>
              <a:t>LEAN manufacturing principles</a:t>
            </a:r>
            <a:r>
              <a:rPr lang="en-GB"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03322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Scrum is an agile method that focuses on managing iterative development rather than specific agile practices.</a:t>
            </a:r>
          </a:p>
          <a:p>
            <a:pPr marL="360363" indent="-360363"/>
            <a:r>
              <a:rPr lang="en-GB" dirty="0"/>
              <a:t>There are three phases in Scrum. </a:t>
            </a:r>
          </a:p>
          <a:p>
            <a:pPr lvl="1"/>
            <a:r>
              <a:rPr lang="en-GB" sz="2000" dirty="0"/>
              <a:t>The initial phase is an outline planning phase where you establish the general objectives for the project and design the software architecture, creation and estimation of initial backlog items. </a:t>
            </a:r>
          </a:p>
          <a:p>
            <a:pPr lvl="1"/>
            <a:r>
              <a:rPr lang="en-GB" sz="2000" dirty="0"/>
              <a:t>This is followed by a series of sprint cycles, where each cycle develops an increment of the system. </a:t>
            </a:r>
          </a:p>
          <a:p>
            <a:pPr lvl="1"/>
            <a:r>
              <a:rPr lang="en-GB" sz="2000" dirty="0"/>
              <a:t>The project closure phase wraps up the project, completes required documentation such as system help frames and user manuals and assesses the lessons learned from the project.</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173926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promotes</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Small teams </a:t>
            </a:r>
          </a:p>
          <a:p>
            <a:pPr marL="360363" indent="-360363"/>
            <a:r>
              <a:rPr lang="en-GB" dirty="0"/>
              <a:t>Embracing changing requirements </a:t>
            </a:r>
          </a:p>
          <a:p>
            <a:pPr marL="360363" indent="-360363"/>
            <a:r>
              <a:rPr lang="en-GB" dirty="0"/>
              <a:t>Frequent delivery</a:t>
            </a:r>
          </a:p>
          <a:p>
            <a:pPr marL="360363" indent="-360363"/>
            <a:r>
              <a:rPr lang="en-GB" dirty="0"/>
              <a:t>Small batches</a:t>
            </a:r>
          </a:p>
          <a:p>
            <a:pPr marL="360363" indent="-360363"/>
            <a:r>
              <a:rPr lang="en-US" dirty="0"/>
              <a:t>Enabling product releases on demand</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7068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characteristics</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Time boxed activities</a:t>
            </a:r>
          </a:p>
          <a:p>
            <a:pPr marL="360363" indent="-360363"/>
            <a:r>
              <a:rPr lang="en-GB" dirty="0"/>
              <a:t>Visualization of project metrics, progress, reports</a:t>
            </a:r>
          </a:p>
          <a:p>
            <a:pPr marL="360363" indent="-360363"/>
            <a:r>
              <a:rPr lang="en-GB" dirty="0"/>
              <a:t>Multi-disciplinary and self-organizing teams</a:t>
            </a:r>
          </a:p>
          <a:p>
            <a:pPr marL="360363" indent="-360363"/>
            <a:r>
              <a:rPr lang="en-GB" dirty="0"/>
              <a:t>Product development method rather than engineering method describing software development activities</a:t>
            </a:r>
          </a:p>
          <a:p>
            <a:pPr marL="360363" indent="-360363"/>
            <a:r>
              <a:rPr lang="en-GB" dirty="0"/>
              <a:t>Product continuously built in a series of sprints</a:t>
            </a:r>
          </a:p>
          <a:p>
            <a:pPr marL="360363" indent="-360363"/>
            <a:r>
              <a:rPr lang="en-GB" dirty="0"/>
              <a:t>Requirements are presented as items in a backlog</a:t>
            </a:r>
          </a:p>
          <a:p>
            <a:pPr marL="360363" indent="-360363"/>
            <a:r>
              <a:rPr lang="en-GB" dirty="0"/>
              <a:t>Product is continuously tested as it is produced</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79792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570407"/>
            <a:ext cx="7557247" cy="619724"/>
          </a:xfrm>
        </p:spPr>
        <p:txBody>
          <a:bodyPr/>
          <a:lstStyle/>
          <a:p>
            <a:r>
              <a:rPr lang="en-US" dirty="0"/>
              <a:t>Popular visualizations of Scrum process</a:t>
            </a:r>
          </a:p>
        </p:txBody>
      </p:sp>
      <p:pic>
        <p:nvPicPr>
          <p:cNvPr id="4" name="Picture 3"/>
          <p:cNvPicPr>
            <a:picLocks noChangeAspect="1"/>
          </p:cNvPicPr>
          <p:nvPr/>
        </p:nvPicPr>
        <p:blipFill>
          <a:blip r:embed="rId2"/>
          <a:stretch>
            <a:fillRect/>
          </a:stretch>
        </p:blipFill>
        <p:spPr>
          <a:xfrm>
            <a:off x="574301" y="1708927"/>
            <a:ext cx="7440146" cy="3890932"/>
          </a:xfrm>
          <a:prstGeom prst="rect">
            <a:avLst/>
          </a:prstGeom>
        </p:spPr>
      </p:pic>
      <p:sp>
        <p:nvSpPr>
          <p:cNvPr id="5" name="TextBox 4"/>
          <p:cNvSpPr txBox="1"/>
          <p:nvPr/>
        </p:nvSpPr>
        <p:spPr>
          <a:xfrm>
            <a:off x="695325" y="5469822"/>
            <a:ext cx="1026563" cy="369332"/>
          </a:xfrm>
          <a:prstGeom prst="rect">
            <a:avLst/>
          </a:prstGeom>
          <a:noFill/>
        </p:spPr>
        <p:txBody>
          <a:bodyPr wrap="none" rtlCol="0">
            <a:spAutoFit/>
          </a:bodyPr>
          <a:lstStyle/>
          <a:p>
            <a:r>
              <a:rPr lang="en-US" dirty="0"/>
              <a:t>1 artifact</a:t>
            </a:r>
          </a:p>
        </p:txBody>
      </p:sp>
      <p:sp>
        <p:nvSpPr>
          <p:cNvPr id="6" name="TextBox 5"/>
          <p:cNvSpPr txBox="1"/>
          <p:nvPr/>
        </p:nvSpPr>
        <p:spPr>
          <a:xfrm>
            <a:off x="2629460" y="5469822"/>
            <a:ext cx="1026563" cy="369332"/>
          </a:xfrm>
          <a:prstGeom prst="rect">
            <a:avLst/>
          </a:prstGeom>
          <a:noFill/>
        </p:spPr>
        <p:txBody>
          <a:bodyPr wrap="none" rtlCol="0">
            <a:spAutoFit/>
          </a:bodyPr>
          <a:lstStyle/>
          <a:p>
            <a:r>
              <a:rPr lang="en-US" dirty="0"/>
              <a:t>2 artifact</a:t>
            </a:r>
          </a:p>
        </p:txBody>
      </p:sp>
      <p:sp>
        <p:nvSpPr>
          <p:cNvPr id="7" name="TextBox 6"/>
          <p:cNvSpPr txBox="1"/>
          <p:nvPr/>
        </p:nvSpPr>
        <p:spPr>
          <a:xfrm>
            <a:off x="6298266" y="5469822"/>
            <a:ext cx="1463542" cy="646331"/>
          </a:xfrm>
          <a:prstGeom prst="rect">
            <a:avLst/>
          </a:prstGeom>
          <a:noFill/>
        </p:spPr>
        <p:txBody>
          <a:bodyPr wrap="none" rtlCol="0">
            <a:spAutoFit/>
          </a:bodyPr>
          <a:lstStyle/>
          <a:p>
            <a:r>
              <a:rPr lang="en-US" dirty="0"/>
              <a:t>3 artifact:</a:t>
            </a:r>
          </a:p>
          <a:p>
            <a:r>
              <a:rPr lang="en-US" dirty="0"/>
              <a:t>Team velocity</a:t>
            </a:r>
          </a:p>
        </p:txBody>
      </p:sp>
    </p:spTree>
    <p:extLst>
      <p:ext uri="{BB962C8B-B14F-4D97-AF65-F5344CB8AC3E}">
        <p14:creationId xmlns:p14="http://schemas.microsoft.com/office/powerpoint/2010/main" val="245499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570407"/>
            <a:ext cx="7557247" cy="619724"/>
          </a:xfrm>
        </p:spPr>
        <p:txBody>
          <a:bodyPr/>
          <a:lstStyle/>
          <a:p>
            <a:r>
              <a:rPr lang="en-US" dirty="0"/>
              <a:t>Popular visualizations of Scrum process</a:t>
            </a:r>
          </a:p>
        </p:txBody>
      </p:sp>
      <p:pic>
        <p:nvPicPr>
          <p:cNvPr id="3" name="Picture 2"/>
          <p:cNvPicPr>
            <a:picLocks noChangeAspect="1"/>
          </p:cNvPicPr>
          <p:nvPr/>
        </p:nvPicPr>
        <p:blipFill>
          <a:blip r:embed="rId2"/>
          <a:stretch>
            <a:fillRect/>
          </a:stretch>
        </p:blipFill>
        <p:spPr>
          <a:xfrm>
            <a:off x="1120027" y="1655260"/>
            <a:ext cx="6231591" cy="4008260"/>
          </a:xfrm>
          <a:prstGeom prst="rect">
            <a:avLst/>
          </a:prstGeom>
        </p:spPr>
      </p:pic>
    </p:spTree>
    <p:extLst>
      <p:ext uri="{BB962C8B-B14F-4D97-AF65-F5344CB8AC3E}">
        <p14:creationId xmlns:p14="http://schemas.microsoft.com/office/powerpoint/2010/main" val="2944555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roles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stretch>
            <a:fillRect/>
          </a:stretch>
        </p:blipFill>
        <p:spPr>
          <a:xfrm>
            <a:off x="763120" y="2448235"/>
            <a:ext cx="1933015" cy="1897218"/>
          </a:xfrm>
          <a:prstGeom prst="rect">
            <a:avLst/>
          </a:prstGeom>
        </p:spPr>
      </p:pic>
      <p:pic>
        <p:nvPicPr>
          <p:cNvPr id="9" name="Picture 8"/>
          <p:cNvPicPr>
            <a:picLocks noChangeAspect="1"/>
          </p:cNvPicPr>
          <p:nvPr/>
        </p:nvPicPr>
        <p:blipFill>
          <a:blip r:embed="rId4"/>
          <a:stretch>
            <a:fillRect/>
          </a:stretch>
        </p:blipFill>
        <p:spPr>
          <a:xfrm>
            <a:off x="3477187" y="2669241"/>
            <a:ext cx="2212566" cy="1668492"/>
          </a:xfrm>
          <a:prstGeom prst="rect">
            <a:avLst/>
          </a:prstGeom>
        </p:spPr>
      </p:pic>
      <p:pic>
        <p:nvPicPr>
          <p:cNvPr id="10" name="Picture 9"/>
          <p:cNvPicPr>
            <a:picLocks noChangeAspect="1"/>
          </p:cNvPicPr>
          <p:nvPr/>
        </p:nvPicPr>
        <p:blipFill>
          <a:blip r:embed="rId5"/>
          <a:stretch>
            <a:fillRect/>
          </a:stretch>
        </p:blipFill>
        <p:spPr>
          <a:xfrm>
            <a:off x="6618723" y="2543715"/>
            <a:ext cx="1852924" cy="1961920"/>
          </a:xfrm>
          <a:prstGeom prst="rect">
            <a:avLst/>
          </a:prstGeom>
        </p:spPr>
      </p:pic>
      <p:sp>
        <p:nvSpPr>
          <p:cNvPr id="11" name="TextBox 10"/>
          <p:cNvSpPr txBox="1"/>
          <p:nvPr/>
        </p:nvSpPr>
        <p:spPr>
          <a:xfrm>
            <a:off x="867207" y="4320969"/>
            <a:ext cx="1479636" cy="369332"/>
          </a:xfrm>
          <a:prstGeom prst="rect">
            <a:avLst/>
          </a:prstGeom>
          <a:noFill/>
        </p:spPr>
        <p:txBody>
          <a:bodyPr wrap="none" rtlCol="0">
            <a:spAutoFit/>
          </a:bodyPr>
          <a:lstStyle/>
          <a:p>
            <a:r>
              <a:rPr lang="en-US" dirty="0"/>
              <a:t>Scrum master</a:t>
            </a:r>
          </a:p>
        </p:txBody>
      </p:sp>
      <p:sp>
        <p:nvSpPr>
          <p:cNvPr id="12" name="TextBox 11"/>
          <p:cNvSpPr txBox="1"/>
          <p:nvPr/>
        </p:nvSpPr>
        <p:spPr>
          <a:xfrm>
            <a:off x="3700106" y="4356941"/>
            <a:ext cx="1989647" cy="369332"/>
          </a:xfrm>
          <a:prstGeom prst="rect">
            <a:avLst/>
          </a:prstGeom>
          <a:noFill/>
        </p:spPr>
        <p:txBody>
          <a:bodyPr wrap="none" rtlCol="0">
            <a:spAutoFit/>
          </a:bodyPr>
          <a:lstStyle/>
          <a:p>
            <a:r>
              <a:rPr lang="en-US" dirty="0"/>
              <a:t>Development team</a:t>
            </a:r>
          </a:p>
        </p:txBody>
      </p:sp>
      <p:sp>
        <p:nvSpPr>
          <p:cNvPr id="13" name="TextBox 12"/>
          <p:cNvSpPr txBox="1"/>
          <p:nvPr/>
        </p:nvSpPr>
        <p:spPr>
          <a:xfrm>
            <a:off x="6757052" y="4320969"/>
            <a:ext cx="1576265" cy="369332"/>
          </a:xfrm>
          <a:prstGeom prst="rect">
            <a:avLst/>
          </a:prstGeom>
          <a:noFill/>
        </p:spPr>
        <p:txBody>
          <a:bodyPr wrap="none" rtlCol="0">
            <a:spAutoFit/>
          </a:bodyPr>
          <a:lstStyle/>
          <a:p>
            <a:r>
              <a:rPr lang="en-US" dirty="0"/>
              <a:t>Product owner</a:t>
            </a:r>
          </a:p>
        </p:txBody>
      </p:sp>
      <p:sp>
        <p:nvSpPr>
          <p:cNvPr id="14" name="Right Arrow 13"/>
          <p:cNvSpPr/>
          <p:nvPr/>
        </p:nvSpPr>
        <p:spPr>
          <a:xfrm>
            <a:off x="2602006" y="3396844"/>
            <a:ext cx="779929" cy="3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819185" y="3357317"/>
            <a:ext cx="779929" cy="3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552473" y="3689423"/>
            <a:ext cx="795282" cy="369332"/>
          </a:xfrm>
          <a:prstGeom prst="rect">
            <a:avLst/>
          </a:prstGeom>
          <a:noFill/>
        </p:spPr>
        <p:txBody>
          <a:bodyPr wrap="none" rtlCol="0">
            <a:spAutoFit/>
          </a:bodyPr>
          <a:lstStyle/>
          <a:p>
            <a:r>
              <a:rPr lang="en-US" dirty="0"/>
              <a:t>Serves</a:t>
            </a:r>
          </a:p>
        </p:txBody>
      </p:sp>
      <p:sp>
        <p:nvSpPr>
          <p:cNvPr id="17" name="TextBox 16"/>
          <p:cNvSpPr txBox="1"/>
          <p:nvPr/>
        </p:nvSpPr>
        <p:spPr>
          <a:xfrm>
            <a:off x="5823441" y="3692032"/>
            <a:ext cx="795282" cy="369332"/>
          </a:xfrm>
          <a:prstGeom prst="rect">
            <a:avLst/>
          </a:prstGeom>
          <a:noFill/>
        </p:spPr>
        <p:txBody>
          <a:bodyPr wrap="none" rtlCol="0">
            <a:spAutoFit/>
          </a:bodyPr>
          <a:lstStyle/>
          <a:p>
            <a:r>
              <a:rPr lang="en-US"/>
              <a:t>Serves</a:t>
            </a:r>
          </a:p>
        </p:txBody>
      </p:sp>
    </p:spTree>
    <p:extLst>
      <p:ext uri="{BB962C8B-B14F-4D97-AF65-F5344CB8AC3E}">
        <p14:creationId xmlns:p14="http://schemas.microsoft.com/office/powerpoint/2010/main" val="280393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228600" indent="-457200">
              <a:buFont typeface="+mj-lt"/>
              <a:buAutoNum type="arabicPeriod"/>
            </a:pPr>
            <a:r>
              <a:rPr lang="en-US" dirty="0"/>
              <a:t>Agile methods</a:t>
            </a:r>
          </a:p>
          <a:p>
            <a:pPr marL="228600" indent="-457200">
              <a:buFont typeface="+mj-lt"/>
              <a:buAutoNum type="arabicPeriod"/>
            </a:pPr>
            <a:r>
              <a:rPr lang="en-US" dirty="0"/>
              <a:t>Agile development techniques</a:t>
            </a:r>
          </a:p>
          <a:p>
            <a:pPr marL="228600" indent="-457200">
              <a:buFont typeface="+mj-lt"/>
              <a:buAutoNum type="arabicPeriod"/>
            </a:pPr>
            <a:r>
              <a:rPr lang="en-US" dirty="0"/>
              <a:t>Agile project management</a:t>
            </a:r>
          </a:p>
          <a:p>
            <a:pPr marL="228600" indent="-457200">
              <a:buFont typeface="+mj-lt"/>
              <a:buAutoNum type="arabicPeriod"/>
            </a:pPr>
            <a:r>
              <a:rPr lang="en-US" dirty="0"/>
              <a:t>Scaling agile methods</a:t>
            </a:r>
          </a:p>
          <a:p>
            <a:endParaRPr lang="en-US" dirty="0"/>
          </a:p>
        </p:txBody>
      </p:sp>
      <p:sp>
        <p:nvSpPr>
          <p:cNvPr id="3" name="Text Placeholder 2"/>
          <p:cNvSpPr>
            <a:spLocks noGrp="1"/>
          </p:cNvSpPr>
          <p:nvPr>
            <p:ph type="body" sz="quarter" idx="13"/>
          </p:nvPr>
        </p:nvSpPr>
        <p:spPr/>
        <p:txBody>
          <a:bodyPr/>
          <a:lstStyle/>
          <a:p>
            <a:r>
              <a:rPr lang="lt-LT" dirty="0" err="1"/>
              <a:t>Lecture</a:t>
            </a:r>
            <a:r>
              <a:rPr lang="lt-LT" dirty="0"/>
              <a:t> </a:t>
            </a:r>
            <a:r>
              <a:rPr lang="lt-LT" dirty="0" err="1"/>
              <a:t>topics</a:t>
            </a:r>
            <a:endParaRPr lang="en-US" dirty="0"/>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570407"/>
            <a:ext cx="7557247" cy="619724"/>
          </a:xfrm>
        </p:spPr>
        <p:txBody>
          <a:bodyPr/>
          <a:lstStyle/>
          <a:p>
            <a:r>
              <a:rPr lang="en-US" dirty="0"/>
              <a:t>Scrum roles</a:t>
            </a:r>
          </a:p>
        </p:txBody>
      </p:sp>
      <p:pic>
        <p:nvPicPr>
          <p:cNvPr id="4" name="Picture 3"/>
          <p:cNvPicPr>
            <a:picLocks noChangeAspect="1"/>
          </p:cNvPicPr>
          <p:nvPr/>
        </p:nvPicPr>
        <p:blipFill>
          <a:blip r:embed="rId2"/>
          <a:stretch>
            <a:fillRect/>
          </a:stretch>
        </p:blipFill>
        <p:spPr>
          <a:xfrm>
            <a:off x="802901" y="1487050"/>
            <a:ext cx="7440146" cy="3890932"/>
          </a:xfrm>
          <a:prstGeom prst="rect">
            <a:avLst/>
          </a:prstGeom>
        </p:spPr>
      </p:pic>
      <p:sp>
        <p:nvSpPr>
          <p:cNvPr id="3" name="Oval 2"/>
          <p:cNvSpPr/>
          <p:nvPr/>
        </p:nvSpPr>
        <p:spPr>
          <a:xfrm>
            <a:off x="802901" y="3092824"/>
            <a:ext cx="1140199" cy="8606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273113" y="3072653"/>
            <a:ext cx="1140199" cy="8606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4317066" y="1597959"/>
            <a:ext cx="1140199" cy="8606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7102848" y="3151095"/>
            <a:ext cx="1140199" cy="86061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58447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Product owner</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Responsible for the value of the product</a:t>
            </a:r>
          </a:p>
          <a:p>
            <a:pPr marL="360363" indent="-360363"/>
            <a:r>
              <a:rPr lang="en-GB" dirty="0"/>
              <a:t>Defines and prioritizes features of the product in a form of a backlog</a:t>
            </a:r>
          </a:p>
          <a:p>
            <a:pPr marL="360363" indent="-360363"/>
            <a:r>
              <a:rPr lang="en-GB" dirty="0"/>
              <a:t>Decides release dates and features of the released software</a:t>
            </a:r>
          </a:p>
          <a:p>
            <a:pPr marL="360363" indent="-360363"/>
            <a:r>
              <a:rPr lang="en-GB" dirty="0"/>
              <a:t>Accepts and rejects iteration results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027004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Development team</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7 members +- 2</a:t>
            </a:r>
          </a:p>
          <a:p>
            <a:pPr marL="360363" indent="-360363"/>
            <a:r>
              <a:rPr lang="en-GB" dirty="0"/>
              <a:t>Multi-disciplinary (everyone required to create quality product)</a:t>
            </a:r>
          </a:p>
          <a:p>
            <a:pPr marL="360363" indent="-360363"/>
            <a:r>
              <a:rPr lang="en-GB" dirty="0"/>
              <a:t>Self-organizing (teams, its members pull work)</a:t>
            </a:r>
          </a:p>
          <a:p>
            <a:pPr marL="360363" indent="-360363"/>
            <a:r>
              <a:rPr lang="en-GB" dirty="0"/>
              <a:t>Most of the members working full-time </a:t>
            </a:r>
          </a:p>
          <a:p>
            <a:pPr marL="360363" indent="-360363"/>
            <a:r>
              <a:rPr lang="en-GB" dirty="0"/>
              <a:t>Team can change only at the end of the sprint</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2309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master</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Responsible for enacting Scrum values and practices</a:t>
            </a:r>
          </a:p>
          <a:p>
            <a:pPr marL="360363" indent="-360363"/>
            <a:r>
              <a:rPr lang="en-GB" dirty="0"/>
              <a:t>Ensures that team is fully functional and productive</a:t>
            </a:r>
          </a:p>
          <a:p>
            <a:pPr marL="360363" indent="-360363"/>
            <a:r>
              <a:rPr lang="en-GB" dirty="0"/>
              <a:t>Removes impediments</a:t>
            </a:r>
          </a:p>
          <a:p>
            <a:pPr marL="360363" indent="-360363"/>
            <a:r>
              <a:rPr lang="en-GB" dirty="0"/>
              <a:t>Facilitates team meetings</a:t>
            </a:r>
          </a:p>
          <a:p>
            <a:pPr marL="360363" indent="-360363"/>
            <a:r>
              <a:rPr lang="en-GB" dirty="0"/>
              <a:t>Ensures cooperation between all roles and members</a:t>
            </a:r>
          </a:p>
          <a:p>
            <a:pPr marL="360363" indent="-360363"/>
            <a:r>
              <a:rPr lang="en-GB" dirty="0"/>
              <a:t>Shields team from external world</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p:cNvPicPr>
            <a:picLocks noChangeAspect="1"/>
          </p:cNvPicPr>
          <p:nvPr/>
        </p:nvPicPr>
        <p:blipFill>
          <a:blip r:embed="rId3"/>
          <a:stretch>
            <a:fillRect/>
          </a:stretch>
        </p:blipFill>
        <p:spPr>
          <a:xfrm>
            <a:off x="5989427" y="4807391"/>
            <a:ext cx="682711" cy="995015"/>
          </a:xfrm>
          <a:prstGeom prst="rect">
            <a:avLst/>
          </a:prstGeom>
        </p:spPr>
      </p:pic>
      <p:sp>
        <p:nvSpPr>
          <p:cNvPr id="6" name="TextBox 5"/>
          <p:cNvSpPr txBox="1"/>
          <p:nvPr/>
        </p:nvSpPr>
        <p:spPr>
          <a:xfrm>
            <a:off x="6398373" y="5476546"/>
            <a:ext cx="1915909" cy="369332"/>
          </a:xfrm>
          <a:prstGeom prst="rect">
            <a:avLst/>
          </a:prstGeom>
          <a:noFill/>
        </p:spPr>
        <p:txBody>
          <a:bodyPr wrap="none" rtlCol="0">
            <a:spAutoFit/>
          </a:bodyPr>
          <a:lstStyle/>
          <a:p>
            <a:r>
              <a:rPr lang="en-US" dirty="0"/>
              <a:t>Magic in his hands</a:t>
            </a:r>
          </a:p>
        </p:txBody>
      </p:sp>
    </p:spTree>
    <p:extLst>
      <p:ext uri="{BB962C8B-B14F-4D97-AF65-F5344CB8AC3E}">
        <p14:creationId xmlns:p14="http://schemas.microsoft.com/office/powerpoint/2010/main" val="693182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ceremonies</a:t>
            </a:r>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Sprint planning meeting</a:t>
            </a:r>
          </a:p>
          <a:p>
            <a:pPr marL="931863" lvl="1" indent="-360363"/>
            <a:r>
              <a:rPr lang="en-GB" sz="2000" dirty="0"/>
              <a:t>Sometimes includes estimation and </a:t>
            </a:r>
            <a:r>
              <a:rPr lang="en-GB" sz="2000" i="1" dirty="0"/>
              <a:t>scrum poker</a:t>
            </a:r>
          </a:p>
          <a:p>
            <a:pPr marL="360363" indent="-360363"/>
            <a:r>
              <a:rPr lang="en-GB" dirty="0"/>
              <a:t>Daily scrum (or stand-up meeting)</a:t>
            </a:r>
          </a:p>
          <a:p>
            <a:pPr marL="360363" indent="-360363"/>
            <a:r>
              <a:rPr lang="en-GB" dirty="0"/>
              <a:t>Sprint review</a:t>
            </a:r>
          </a:p>
          <a:p>
            <a:pPr marL="360363" indent="-360363"/>
            <a:r>
              <a:rPr lang="en-GB" dirty="0"/>
              <a:t>Sprint retrospective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50145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570407"/>
            <a:ext cx="7557247" cy="619724"/>
          </a:xfrm>
        </p:spPr>
        <p:txBody>
          <a:bodyPr/>
          <a:lstStyle/>
          <a:p>
            <a:r>
              <a:rPr lang="en-US" dirty="0"/>
              <a:t>Scrum roles</a:t>
            </a:r>
          </a:p>
        </p:txBody>
      </p:sp>
      <p:pic>
        <p:nvPicPr>
          <p:cNvPr id="4" name="Picture 3"/>
          <p:cNvPicPr>
            <a:picLocks noChangeAspect="1"/>
          </p:cNvPicPr>
          <p:nvPr/>
        </p:nvPicPr>
        <p:blipFill>
          <a:blip r:embed="rId2"/>
          <a:stretch>
            <a:fillRect/>
          </a:stretch>
        </p:blipFill>
        <p:spPr>
          <a:xfrm>
            <a:off x="802901" y="1487050"/>
            <a:ext cx="7440146" cy="3890932"/>
          </a:xfrm>
          <a:prstGeom prst="rect">
            <a:avLst/>
          </a:prstGeom>
        </p:spPr>
      </p:pic>
      <p:sp>
        <p:nvSpPr>
          <p:cNvPr id="3" name="Oval 2"/>
          <p:cNvSpPr/>
          <p:nvPr/>
        </p:nvSpPr>
        <p:spPr>
          <a:xfrm>
            <a:off x="1797984" y="3879477"/>
            <a:ext cx="1140199" cy="95474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5507130" y="2028264"/>
            <a:ext cx="1861858" cy="120575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7188013" y="4356848"/>
            <a:ext cx="1007969" cy="39668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7188013" y="3933266"/>
            <a:ext cx="1007969" cy="37273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86364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360363" indent="-360363"/>
            <a:r>
              <a:rPr lang="en-GB" dirty="0"/>
              <a:t>Sprint planning meeting</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6" name="Text Placeholder 2"/>
          <p:cNvSpPr txBox="1">
            <a:spLocks/>
          </p:cNvSpPr>
          <p:nvPr/>
        </p:nvSpPr>
        <p:spPr>
          <a:xfrm>
            <a:off x="457200" y="1546411"/>
            <a:ext cx="8572498" cy="4255995"/>
          </a:xfrm>
          <a:prstGeom prst="rect">
            <a:avLst/>
          </a:prstGeom>
        </p:spPr>
        <p:txBody>
          <a:bodyPr/>
          <a:lstStyle>
            <a:lvl1pPr marL="114300" indent="-342900" algn="l" defTabSz="914400" rtl="0" eaLnBrk="1" latinLnBrk="0" hangingPunct="1">
              <a:lnSpc>
                <a:spcPct val="100000"/>
              </a:lnSpc>
              <a:spcBef>
                <a:spcPts val="1000"/>
              </a:spcBef>
              <a:buFont typeface="Arial" charset="0"/>
              <a:buChar char="•"/>
              <a:defRPr sz="2000" b="0" kern="1200" baseline="0">
                <a:solidFill>
                  <a:srgbClr val="0B2242"/>
                </a:solidFill>
                <a:latin typeface="Arial"/>
                <a:ea typeface="+mn-ea"/>
                <a:cs typeface="Arial"/>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0363" indent="-360363"/>
            <a:r>
              <a:rPr lang="en-GB" dirty="0"/>
              <a:t>Define the goal of the sprint</a:t>
            </a:r>
          </a:p>
          <a:p>
            <a:pPr marL="360363" indent="-360363"/>
            <a:r>
              <a:rPr lang="en-GB" dirty="0"/>
              <a:t>Create sprint backlog</a:t>
            </a:r>
          </a:p>
          <a:p>
            <a:pPr marL="360363" indent="-360363"/>
            <a:r>
              <a:rPr lang="en-GB" dirty="0"/>
              <a:t>Time boxed (2 hours for 2 week sprint)</a:t>
            </a:r>
          </a:p>
          <a:p>
            <a:pPr marL="360363" indent="-360363"/>
            <a:r>
              <a:rPr lang="en-GB" dirty="0"/>
              <a:t>Participates Scrum master, product owner and a team</a:t>
            </a:r>
          </a:p>
          <a:p>
            <a:pPr marL="360363" indent="-360363"/>
            <a:r>
              <a:rPr lang="en-GB" dirty="0"/>
              <a:t>Normally performed Monday, sometimes after retrospective</a:t>
            </a:r>
          </a:p>
          <a:p>
            <a:pPr marL="360363" indent="-360363"/>
            <a:r>
              <a:rPr lang="en-GB" dirty="0"/>
              <a:t>Team selects items (commits to completing them) and creates sprint backlog</a:t>
            </a:r>
          </a:p>
          <a:p>
            <a:pPr marL="360363" indent="-360363"/>
            <a:r>
              <a:rPr lang="en-GB" dirty="0"/>
              <a:t>Team eats pizza (optionally)</a:t>
            </a:r>
          </a:p>
        </p:txBody>
      </p:sp>
    </p:spTree>
    <p:extLst>
      <p:ext uri="{BB962C8B-B14F-4D97-AF65-F5344CB8AC3E}">
        <p14:creationId xmlns:p14="http://schemas.microsoft.com/office/powerpoint/2010/main" val="1242733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360363" indent="-360363"/>
            <a:r>
              <a:rPr lang="en-GB" dirty="0"/>
              <a:t>Daily scrum (or daily stand-up)</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6" name="Text Placeholder 2"/>
          <p:cNvSpPr txBox="1">
            <a:spLocks/>
          </p:cNvSpPr>
          <p:nvPr/>
        </p:nvSpPr>
        <p:spPr>
          <a:xfrm>
            <a:off x="457200" y="1546411"/>
            <a:ext cx="8572498" cy="4255995"/>
          </a:xfrm>
          <a:prstGeom prst="rect">
            <a:avLst/>
          </a:prstGeom>
        </p:spPr>
        <p:txBody>
          <a:bodyPr/>
          <a:lstStyle>
            <a:lvl1pPr marL="114300" indent="-342900" algn="l" defTabSz="914400" rtl="0" eaLnBrk="1" latinLnBrk="0" hangingPunct="1">
              <a:lnSpc>
                <a:spcPct val="100000"/>
              </a:lnSpc>
              <a:spcBef>
                <a:spcPts val="1000"/>
              </a:spcBef>
              <a:buFont typeface="Arial" charset="0"/>
              <a:buChar char="•"/>
              <a:defRPr sz="2000" b="0" kern="1200" baseline="0">
                <a:solidFill>
                  <a:srgbClr val="0B2242"/>
                </a:solidFill>
                <a:latin typeface="Arial"/>
                <a:ea typeface="+mn-ea"/>
                <a:cs typeface="Arial"/>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0363" indent="-360363"/>
            <a:r>
              <a:rPr lang="en-GB" dirty="0"/>
              <a:t>Participates team and scrum master</a:t>
            </a:r>
          </a:p>
          <a:p>
            <a:pPr marL="360363" indent="-360363"/>
            <a:r>
              <a:rPr lang="en-GB" dirty="0"/>
              <a:t>Team is gathering together once per day</a:t>
            </a:r>
          </a:p>
          <a:p>
            <a:pPr marL="360363" indent="-360363"/>
            <a:r>
              <a:rPr lang="en-GB" dirty="0"/>
              <a:t>Ideally in the morning, at the same time and place each day</a:t>
            </a:r>
          </a:p>
          <a:p>
            <a:pPr marL="360363" indent="-360363"/>
            <a:r>
              <a:rPr lang="en-GB" dirty="0"/>
              <a:t>Time boxed (15 minutes, standing helps that rule)</a:t>
            </a:r>
          </a:p>
          <a:p>
            <a:pPr marL="360363" indent="-360363"/>
            <a:r>
              <a:rPr lang="en-GB" dirty="0"/>
              <a:t>Scrum master facilitates meeting</a:t>
            </a:r>
          </a:p>
          <a:p>
            <a:pPr marL="360363" indent="-360363"/>
            <a:r>
              <a:rPr lang="en-GB" dirty="0"/>
              <a:t>Each team member should answer the kind of questions:</a:t>
            </a:r>
          </a:p>
          <a:p>
            <a:pPr marL="931863" lvl="1" indent="-360363"/>
            <a:r>
              <a:rPr lang="en-GB" sz="2000" dirty="0"/>
              <a:t>What did you do yesterday?</a:t>
            </a:r>
          </a:p>
          <a:p>
            <a:pPr marL="931863" lvl="1" indent="-360363"/>
            <a:r>
              <a:rPr lang="en-GB" sz="2000" dirty="0"/>
              <a:t>What will you do today?</a:t>
            </a:r>
          </a:p>
          <a:p>
            <a:pPr marL="931863" lvl="1" indent="-360363"/>
            <a:r>
              <a:rPr lang="en-GB" sz="2000" dirty="0"/>
              <a:t>What impediments are in your way?</a:t>
            </a:r>
          </a:p>
          <a:p>
            <a:pPr marL="360363" indent="-360363"/>
            <a:endParaRPr lang="en-GB" dirty="0"/>
          </a:p>
        </p:txBody>
      </p:sp>
    </p:spTree>
    <p:extLst>
      <p:ext uri="{BB962C8B-B14F-4D97-AF65-F5344CB8AC3E}">
        <p14:creationId xmlns:p14="http://schemas.microsoft.com/office/powerpoint/2010/main" val="653607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360363" indent="-360363"/>
            <a:r>
              <a:rPr lang="en-GB" dirty="0"/>
              <a:t>Sprint review (Demo)</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6" name="Text Placeholder 2"/>
          <p:cNvSpPr txBox="1">
            <a:spLocks/>
          </p:cNvSpPr>
          <p:nvPr/>
        </p:nvSpPr>
        <p:spPr>
          <a:xfrm>
            <a:off x="457200" y="1546411"/>
            <a:ext cx="8572498" cy="4255995"/>
          </a:xfrm>
          <a:prstGeom prst="rect">
            <a:avLst/>
          </a:prstGeom>
        </p:spPr>
        <p:txBody>
          <a:bodyPr/>
          <a:lstStyle>
            <a:lvl1pPr marL="114300" indent="-342900" algn="l" defTabSz="914400" rtl="0" eaLnBrk="1" latinLnBrk="0" hangingPunct="1">
              <a:lnSpc>
                <a:spcPct val="100000"/>
              </a:lnSpc>
              <a:spcBef>
                <a:spcPts val="1000"/>
              </a:spcBef>
              <a:buFont typeface="Arial" charset="0"/>
              <a:buChar char="•"/>
              <a:defRPr sz="2000" b="0" kern="1200" baseline="0">
                <a:solidFill>
                  <a:srgbClr val="0B2242"/>
                </a:solidFill>
                <a:latin typeface="Arial"/>
                <a:ea typeface="+mn-ea"/>
                <a:cs typeface="Arial"/>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0363" indent="-360363"/>
            <a:r>
              <a:rPr lang="en-GB" dirty="0"/>
              <a:t>Whole team participates as well stakeholder and everyone interested</a:t>
            </a:r>
          </a:p>
          <a:p>
            <a:pPr marL="360363" indent="-360363"/>
            <a:r>
              <a:rPr lang="en-GB" dirty="0"/>
              <a:t>Team presents what accomplished during a sprint</a:t>
            </a:r>
          </a:p>
          <a:p>
            <a:pPr marL="360363" indent="-360363"/>
            <a:r>
              <a:rPr lang="en-GB" dirty="0"/>
              <a:t>Only actual work (working software is demonstrated (no </a:t>
            </a:r>
            <a:r>
              <a:rPr lang="en-GB" dirty="0" err="1"/>
              <a:t>powerpoint</a:t>
            </a:r>
            <a:r>
              <a:rPr lang="en-GB" dirty="0"/>
              <a:t>!))</a:t>
            </a:r>
          </a:p>
          <a:p>
            <a:pPr marL="360363" indent="-360363"/>
            <a:r>
              <a:rPr lang="en-GB" dirty="0"/>
              <a:t>Time boxed (1.5 hours for 2 week sprint)</a:t>
            </a:r>
          </a:p>
          <a:p>
            <a:pPr marL="360363" indent="-360363"/>
            <a:r>
              <a:rPr lang="en-GB" dirty="0"/>
              <a:t>Gathering feedback</a:t>
            </a:r>
          </a:p>
          <a:p>
            <a:pPr marL="360363" indent="-360363"/>
            <a:r>
              <a:rPr lang="en-GB" dirty="0"/>
              <a:t>Celebration</a:t>
            </a:r>
          </a:p>
          <a:p>
            <a:pPr marL="360363" indent="-360363"/>
            <a:r>
              <a:rPr lang="en-GB" dirty="0"/>
              <a:t>Team selects items (commits to completing them) and creates sprint backlog</a:t>
            </a:r>
          </a:p>
        </p:txBody>
      </p:sp>
    </p:spTree>
    <p:extLst>
      <p:ext uri="{BB962C8B-B14F-4D97-AF65-F5344CB8AC3E}">
        <p14:creationId xmlns:p14="http://schemas.microsoft.com/office/powerpoint/2010/main" val="3409112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360363" indent="-360363"/>
            <a:r>
              <a:rPr lang="en-GB" dirty="0"/>
              <a:t>Sprint retrospective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6" name="Text Placeholder 2"/>
          <p:cNvSpPr txBox="1">
            <a:spLocks/>
          </p:cNvSpPr>
          <p:nvPr/>
        </p:nvSpPr>
        <p:spPr>
          <a:xfrm>
            <a:off x="457200" y="1337981"/>
            <a:ext cx="8774206" cy="4255995"/>
          </a:xfrm>
          <a:prstGeom prst="rect">
            <a:avLst/>
          </a:prstGeom>
        </p:spPr>
        <p:txBody>
          <a:bodyPr/>
          <a:lstStyle>
            <a:lvl1pPr marL="114300" indent="-342900" algn="l" defTabSz="914400" rtl="0" eaLnBrk="1" latinLnBrk="0" hangingPunct="1">
              <a:lnSpc>
                <a:spcPct val="100000"/>
              </a:lnSpc>
              <a:spcBef>
                <a:spcPts val="1000"/>
              </a:spcBef>
              <a:buFont typeface="Arial" charset="0"/>
              <a:buChar char="•"/>
              <a:defRPr sz="2000" b="0" kern="1200" baseline="0">
                <a:solidFill>
                  <a:srgbClr val="0B2242"/>
                </a:solidFill>
                <a:latin typeface="Arial"/>
                <a:ea typeface="+mn-ea"/>
                <a:cs typeface="Arial"/>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0363" indent="-360363"/>
            <a:r>
              <a:rPr lang="en-GB" dirty="0"/>
              <a:t>Participates the whole team and possibly customers</a:t>
            </a:r>
          </a:p>
          <a:p>
            <a:pPr marL="360363" indent="-360363"/>
            <a:r>
              <a:rPr lang="en-GB" dirty="0"/>
              <a:t>For the sake of continuous team improvement (Kaizen)</a:t>
            </a:r>
          </a:p>
          <a:p>
            <a:pPr marL="360363" indent="-360363"/>
            <a:r>
              <a:rPr lang="en-GB" dirty="0"/>
              <a:t>Team discusses what </a:t>
            </a:r>
            <a:r>
              <a:rPr lang="en-GB" b="1" dirty="0"/>
              <a:t>is</a:t>
            </a:r>
            <a:r>
              <a:rPr lang="en-GB" dirty="0"/>
              <a:t> and </a:t>
            </a:r>
            <a:r>
              <a:rPr lang="en-GB" b="1" dirty="0"/>
              <a:t>is not</a:t>
            </a:r>
            <a:r>
              <a:rPr lang="en-GB" dirty="0"/>
              <a:t> working</a:t>
            </a:r>
          </a:p>
          <a:p>
            <a:pPr marL="360363" indent="-360363"/>
            <a:r>
              <a:rPr lang="en-GB" dirty="0"/>
              <a:t>Time boxed (15-30 minutes)</a:t>
            </a:r>
          </a:p>
          <a:p>
            <a:pPr marL="360363" indent="-360363"/>
            <a:r>
              <a:rPr lang="en-GB" dirty="0"/>
              <a:t>Done after every sprint review</a:t>
            </a:r>
          </a:p>
          <a:p>
            <a:pPr marL="360363" indent="-360363"/>
            <a:r>
              <a:rPr lang="en-GB" dirty="0"/>
              <a:t>The result is a list of commitments:</a:t>
            </a:r>
          </a:p>
          <a:p>
            <a:pPr marL="931863" lvl="1" indent="-360363"/>
            <a:r>
              <a:rPr lang="en-GB" sz="1800" dirty="0"/>
              <a:t>What we will start doing?</a:t>
            </a:r>
          </a:p>
          <a:p>
            <a:pPr marL="931863" lvl="1" indent="-360363"/>
            <a:r>
              <a:rPr lang="en-GB" sz="1800" dirty="0"/>
              <a:t>What we will stop doing?</a:t>
            </a:r>
          </a:p>
          <a:p>
            <a:pPr marL="931863" lvl="1" indent="-360363"/>
            <a:r>
              <a:rPr lang="en-GB" sz="1800" dirty="0"/>
              <a:t>What we will continue doing?</a:t>
            </a:r>
          </a:p>
          <a:p>
            <a:pPr marL="360363" indent="-360363"/>
            <a:r>
              <a:rPr lang="en-GB" dirty="0"/>
              <a:t>The commitments (sometimes) are entered as next sprint backlog items</a:t>
            </a:r>
          </a:p>
          <a:p>
            <a:pPr marL="360363" indent="-360363"/>
            <a:r>
              <a:rPr lang="en-GB" dirty="0"/>
              <a:t>Team celebrates and eats pizza (optionally)</a:t>
            </a:r>
          </a:p>
          <a:p>
            <a:pPr marL="360363" indent="-360363"/>
            <a:endParaRPr lang="en-GB" dirty="0"/>
          </a:p>
          <a:p>
            <a:pPr marL="931863" lvl="1" indent="-360363"/>
            <a:endParaRPr lang="en-GB" dirty="0"/>
          </a:p>
        </p:txBody>
      </p:sp>
    </p:spTree>
    <p:extLst>
      <p:ext uri="{BB962C8B-B14F-4D97-AF65-F5344CB8AC3E}">
        <p14:creationId xmlns:p14="http://schemas.microsoft.com/office/powerpoint/2010/main" val="386261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Rapid software development</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404813" indent="-404813"/>
            <a:r>
              <a:rPr lang="en-US" dirty="0"/>
              <a:t>Rapid development and delivery is now often the most important requirement for software systems</a:t>
            </a:r>
          </a:p>
          <a:p>
            <a:pPr marL="896938" lvl="1" indent="-360363"/>
            <a:r>
              <a:rPr lang="en-US" sz="2000" dirty="0"/>
              <a:t>Businesses operate in a fast–changing requirement and it is practically impossible to produce a set of stable software requirements</a:t>
            </a:r>
          </a:p>
          <a:p>
            <a:pPr marL="896938" lvl="1" indent="-360363"/>
            <a:r>
              <a:rPr lang="en-US" sz="2000" dirty="0"/>
              <a:t>Software has to evolve quickly to reflect changing business needs.</a:t>
            </a:r>
          </a:p>
          <a:p>
            <a:pPr marL="404813" indent="-404813"/>
            <a:r>
              <a:rPr lang="en-US" dirty="0"/>
              <a:t>Plan-driven development is essential for some types of system but does not meet these business needs.</a:t>
            </a:r>
          </a:p>
          <a:p>
            <a:pPr marL="404813" indent="-404813"/>
            <a:r>
              <a:rPr lang="en-US" dirty="0"/>
              <a:t>Agile development methods emerged in the late 1990s whose aim was to radically reduce the delivery time for working software systems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9231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sprint cycle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3.9 Scrum sprint cy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8" y="1531815"/>
            <a:ext cx="8159750" cy="3263900"/>
          </a:xfrm>
          <a:prstGeom prst="rect">
            <a:avLst/>
          </a:prstGeom>
        </p:spPr>
      </p:pic>
    </p:spTree>
    <p:extLst>
      <p:ext uri="{BB962C8B-B14F-4D97-AF65-F5344CB8AC3E}">
        <p14:creationId xmlns:p14="http://schemas.microsoft.com/office/powerpoint/2010/main" val="206087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Scrum sprint cycle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46411"/>
            <a:ext cx="8572498" cy="4255995"/>
          </a:xfrm>
        </p:spPr>
        <p:txBody>
          <a:bodyPr/>
          <a:lstStyle/>
          <a:p>
            <a:pPr marL="360363" indent="-360363"/>
            <a:r>
              <a:rPr lang="en-GB" dirty="0"/>
              <a:t>Sprints are fixed length, normally 2–4 weeks.  </a:t>
            </a:r>
          </a:p>
          <a:p>
            <a:pPr marL="360363" indent="-360363"/>
            <a:r>
              <a:rPr lang="en-GB" dirty="0"/>
              <a:t>The starting point for planning is the product backlog, which is the list of work to be done on the project created by product owner.</a:t>
            </a:r>
          </a:p>
          <a:p>
            <a:pPr marL="360363" indent="-360363"/>
            <a:r>
              <a:rPr lang="en-GB" dirty="0"/>
              <a:t>The selection phase involves all of the project team who work with the customer to select the features and functionality from the product backlog to be developed during the sprint. </a:t>
            </a:r>
          </a:p>
        </p:txBody>
      </p:sp>
    </p:spTree>
    <p:extLst>
      <p:ext uri="{BB962C8B-B14F-4D97-AF65-F5344CB8AC3E}">
        <p14:creationId xmlns:p14="http://schemas.microsoft.com/office/powerpoint/2010/main" val="677600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Scrum sprint cycle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46411"/>
            <a:ext cx="8572498" cy="4255995"/>
          </a:xfrm>
        </p:spPr>
        <p:txBody>
          <a:bodyPr/>
          <a:lstStyle/>
          <a:p>
            <a:pPr marL="360363" indent="-360363"/>
            <a:r>
              <a:rPr lang="en-GB" dirty="0"/>
              <a:t>Once these are agreed, the team organize themselves to develop the software.</a:t>
            </a:r>
          </a:p>
          <a:p>
            <a:pPr marL="360363" indent="-360363"/>
            <a:r>
              <a:rPr lang="en-GB" dirty="0"/>
              <a:t>Each day team has 1 meeting, the so-called daily scrum or </a:t>
            </a:r>
            <a:r>
              <a:rPr lang="en-GB" dirty="0" err="1"/>
              <a:t>standup</a:t>
            </a:r>
            <a:r>
              <a:rPr lang="en-GB" dirty="0"/>
              <a:t> meeting.</a:t>
            </a:r>
          </a:p>
          <a:p>
            <a:pPr marL="360363" indent="-360363"/>
            <a:r>
              <a:rPr lang="en-GB" dirty="0"/>
              <a:t>During this stage the team is isolated from the customer and the organization, with all communications channelled through the so-called ‘Scrum master’. </a:t>
            </a:r>
          </a:p>
          <a:p>
            <a:pPr marL="360363" indent="-360363"/>
            <a:r>
              <a:rPr lang="en-GB" dirty="0"/>
              <a:t>The role of the Scrum master is to protect the development team from external distractions. </a:t>
            </a:r>
          </a:p>
          <a:p>
            <a:pPr marL="360363" indent="-360363"/>
            <a:r>
              <a:rPr lang="en-GB" dirty="0"/>
              <a:t>At the end of the sprint, the work done is reviewed and presented to stakeholders. After the review team performs retrospective activities.</a:t>
            </a:r>
          </a:p>
          <a:p>
            <a:pPr marL="360363" indent="-360363"/>
            <a:r>
              <a:rPr lang="en-GB" dirty="0"/>
              <a:t>The next sprint cycle then begins.</a:t>
            </a:r>
            <a:endParaRPr lang="en-US" dirty="0"/>
          </a:p>
        </p:txBody>
      </p:sp>
    </p:spTree>
    <p:extLst>
      <p:ext uri="{BB962C8B-B14F-4D97-AF65-F5344CB8AC3E}">
        <p14:creationId xmlns:p14="http://schemas.microsoft.com/office/powerpoint/2010/main" val="2640920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Scrum benefits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46411"/>
            <a:ext cx="8572498" cy="4255995"/>
          </a:xfrm>
        </p:spPr>
        <p:txBody>
          <a:bodyPr/>
          <a:lstStyle/>
          <a:p>
            <a:pPr marL="360363" indent="-360363"/>
            <a:r>
              <a:rPr lang="en-GB" dirty="0"/>
              <a:t>The product is broken down into a set of manageable and understandable chunks.</a:t>
            </a:r>
          </a:p>
          <a:p>
            <a:pPr marL="360363" indent="-360363"/>
            <a:r>
              <a:rPr lang="en-GB" dirty="0"/>
              <a:t>Unstable requirements do not hold up progress.</a:t>
            </a:r>
          </a:p>
          <a:p>
            <a:pPr marL="360363" indent="-360363"/>
            <a:r>
              <a:rPr lang="en-GB" dirty="0"/>
              <a:t>The whole team have visibility of everything and consequently team communication is improved.</a:t>
            </a:r>
          </a:p>
          <a:p>
            <a:pPr marL="360363" indent="-360363"/>
            <a:r>
              <a:rPr lang="en-GB" dirty="0"/>
              <a:t>Customers see on-time delivery of increments and gain feedback on how the product works.</a:t>
            </a:r>
          </a:p>
          <a:p>
            <a:pPr marL="360363" indent="-360363"/>
            <a:r>
              <a:rPr lang="en-GB" dirty="0"/>
              <a:t>Trust between customers and developers is established and a positive culture is created in which everyone expects the project to succeed.</a:t>
            </a:r>
          </a:p>
        </p:txBody>
      </p:sp>
    </p:spTree>
    <p:extLst>
      <p:ext uri="{BB962C8B-B14F-4D97-AF65-F5344CB8AC3E}">
        <p14:creationId xmlns:p14="http://schemas.microsoft.com/office/powerpoint/2010/main" val="3687307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Distributed Scrum</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3.10 Distributed Scru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282" y="422490"/>
            <a:ext cx="7673718" cy="5604195"/>
          </a:xfrm>
          <a:prstGeom prst="rect">
            <a:avLst/>
          </a:prstGeom>
        </p:spPr>
      </p:pic>
    </p:spTree>
    <p:extLst>
      <p:ext uri="{BB962C8B-B14F-4D97-AF65-F5344CB8AC3E}">
        <p14:creationId xmlns:p14="http://schemas.microsoft.com/office/powerpoint/2010/main" val="2171645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14157"/>
            <a:ext cx="7644653" cy="619724"/>
          </a:xfrm>
        </p:spPr>
        <p:txBody>
          <a:bodyPr/>
          <a:lstStyle/>
          <a:p>
            <a:r>
              <a:rPr lang="en-US" dirty="0"/>
              <a:t>Scrum vocabulary</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graphicFrame>
        <p:nvGraphicFramePr>
          <p:cNvPr id="5" name="Content Placeholder 5"/>
          <p:cNvGraphicFramePr>
            <a:graphicFrameLocks/>
          </p:cNvGraphicFramePr>
          <p:nvPr>
            <p:extLst>
              <p:ext uri="{D42A27DB-BD31-4B8C-83A1-F6EECF244321}">
                <p14:modId xmlns:p14="http://schemas.microsoft.com/office/powerpoint/2010/main" val="3959451091"/>
              </p:ext>
            </p:extLst>
          </p:nvPr>
        </p:nvGraphicFramePr>
        <p:xfrm>
          <a:off x="545123" y="1563565"/>
          <a:ext cx="8229600" cy="4554431"/>
        </p:xfrm>
        <a:graphic>
          <a:graphicData uri="http://schemas.openxmlformats.org/drawingml/2006/table">
            <a:tbl>
              <a:tblPr firstRow="1" bandRow="1">
                <a:tableStyleId>{5C22544A-7EE6-4342-B048-85BDC9FD1C3A}</a:tableStyleId>
              </a:tblPr>
              <a:tblGrid>
                <a:gridCol w="1955800">
                  <a:extLst>
                    <a:ext uri="{9D8B030D-6E8A-4147-A177-3AD203B41FA5}">
                      <a16:colId xmlns:a16="http://schemas.microsoft.com/office/drawing/2014/main" val="20000"/>
                    </a:ext>
                  </a:extLst>
                </a:gridCol>
                <a:gridCol w="6273800">
                  <a:extLst>
                    <a:ext uri="{9D8B030D-6E8A-4147-A177-3AD203B41FA5}">
                      <a16:colId xmlns:a16="http://schemas.microsoft.com/office/drawing/2014/main" val="20001"/>
                    </a:ext>
                  </a:extLst>
                </a:gridCol>
              </a:tblGrid>
              <a:tr h="57150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val="10000"/>
                  </a:ext>
                </a:extLst>
              </a:tr>
              <a:tr h="745863">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Development team</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 self-organizing group of software developers, which should be no more than 7 people. They are responsible for developing the software and other essential project documents.</a:t>
                      </a:r>
                    </a:p>
                  </a:txBody>
                  <a:tcPr marL="68580" marR="68580" marT="0" marB="0"/>
                </a:tc>
                <a:extLst>
                  <a:ext uri="{0D108BD9-81ED-4DB2-BD59-A6C34878D82A}">
                    <a16:rowId xmlns:a16="http://schemas.microsoft.com/office/drawing/2014/main" val="10001"/>
                  </a:ext>
                </a:extLst>
              </a:tr>
              <a:tr h="827601">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Potentially shippable product increment</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The software increment that is delivered from a sprint. The idea is that this should be ‘potentially shippable’ which means that it is in a finished state and no further work, such as testing, is needed to  incorporate it into the final product. In practice, this is not always achievable.</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827601">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Product backlog</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This is a list of ‘to do’ items which the Scrum team must tackle. They may be feature definitions for the software, software requirements, user stories or descriptions of supplementary tasks that are needed, such as architecture definition or user documentation.</a:t>
                      </a:r>
                    </a:p>
                    <a:p>
                      <a:pPr indent="0" algn="just">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3"/>
                  </a:ext>
                </a:extLst>
              </a:tr>
              <a:tr h="1103468">
                <a:tc>
                  <a:txBody>
                    <a:bodyPr/>
                    <a:lstStyle/>
                    <a:p>
                      <a:pPr indent="0" algn="l">
                        <a:spcAft>
                          <a:spcPts val="0"/>
                        </a:spcAft>
                        <a:tabLst>
                          <a:tab pos="342900" algn="l"/>
                          <a:tab pos="685800" algn="l"/>
                          <a:tab pos="1028700" algn="l"/>
                          <a:tab pos="1170305" algn="l"/>
                        </a:tabLst>
                      </a:pPr>
                      <a:r>
                        <a:rPr lang="en-GB" sz="1400" dirty="0">
                          <a:solidFill>
                            <a:srgbClr val="000000"/>
                          </a:solidFill>
                          <a:effectLst/>
                          <a:latin typeface="Arial"/>
                          <a:ea typeface="Times New Roman"/>
                          <a:cs typeface="Times New Roman"/>
                        </a:rPr>
                        <a:t>Product owner</a:t>
                      </a:r>
                    </a:p>
                  </a:txBody>
                  <a:tcPr marL="68580" marR="68580" marT="0" marB="0"/>
                </a:tc>
                <a:tc>
                  <a:txBody>
                    <a:bodyPr/>
                    <a:lstStyle/>
                    <a:p>
                      <a:pPr indent="0" algn="just">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An individual (or possibly a small group) whose job is to identify product features or requirements, prioritize these for development and continuously review the product backlog to ensure that the project continues to meet critical business needs. The Product Owner can be a customer but might also be a product manager in a software company or other stakeholder representative.</a:t>
                      </a: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0237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14157"/>
            <a:ext cx="7644653" cy="619724"/>
          </a:xfrm>
        </p:spPr>
        <p:txBody>
          <a:bodyPr/>
          <a:lstStyle/>
          <a:p>
            <a:r>
              <a:rPr lang="en-US" dirty="0"/>
              <a:t>Scrum vocabulary</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graphicFrame>
        <p:nvGraphicFramePr>
          <p:cNvPr id="6" name="Content Placeholder 5"/>
          <p:cNvGraphicFramePr>
            <a:graphicFrameLocks/>
          </p:cNvGraphicFramePr>
          <p:nvPr>
            <p:extLst>
              <p:ext uri="{D42A27DB-BD31-4B8C-83A1-F6EECF244321}">
                <p14:modId xmlns:p14="http://schemas.microsoft.com/office/powerpoint/2010/main" val="909964602"/>
              </p:ext>
            </p:extLst>
          </p:nvPr>
        </p:nvGraphicFramePr>
        <p:xfrm>
          <a:off x="457200" y="1540608"/>
          <a:ext cx="8229600" cy="444500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20000"/>
                    </a:ext>
                  </a:extLst>
                </a:gridCol>
                <a:gridCol w="5905500">
                  <a:extLst>
                    <a:ext uri="{9D8B030D-6E8A-4147-A177-3AD203B41FA5}">
                      <a16:colId xmlns:a16="http://schemas.microsoft.com/office/drawing/2014/main" val="20001"/>
                    </a:ext>
                  </a:extLst>
                </a:gridCol>
              </a:tblGrid>
              <a:tr h="370840">
                <a:tc>
                  <a:txBody>
                    <a:bodyPr/>
                    <a:lstStyle/>
                    <a:p>
                      <a:r>
                        <a:rPr lang="en-US" dirty="0"/>
                        <a:t>Scrum term</a:t>
                      </a:r>
                    </a:p>
                  </a:txBody>
                  <a:tcPr/>
                </a:tc>
                <a:tc>
                  <a:txBody>
                    <a:bodyPr/>
                    <a:lstStyle/>
                    <a:p>
                      <a:r>
                        <a:rPr lang="en-US" dirty="0"/>
                        <a:t>Definition</a:t>
                      </a:r>
                    </a:p>
                  </a:txBody>
                  <a:tcPr/>
                </a:tc>
                <a:extLst>
                  <a:ext uri="{0D108BD9-81ED-4DB2-BD59-A6C34878D82A}">
                    <a16:rowId xmlns:a16="http://schemas.microsoft.com/office/drawing/2014/main" val="10000"/>
                  </a:ext>
                </a:extLst>
              </a:tr>
              <a:tr h="370840">
                <a:tc>
                  <a:txBody>
                    <a:bodyPr/>
                    <a:lstStyle/>
                    <a:p>
                      <a:pPr indent="347345"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Scrum</a:t>
                      </a:r>
                    </a:p>
                  </a:txBody>
                  <a:tcPr marL="68580" marR="68580" marT="0" marB="0"/>
                </a:tc>
                <a:tc>
                  <a:txBody>
                    <a:bodyPr/>
                    <a:lstStyle/>
                    <a:p>
                      <a:pPr indent="0" algn="l">
                        <a:spcAft>
                          <a:spcPts val="600"/>
                        </a:spcAft>
                        <a:tabLst>
                          <a:tab pos="342900" algn="l"/>
                          <a:tab pos="685800" algn="l"/>
                          <a:tab pos="1028700" algn="l"/>
                        </a:tabLst>
                      </a:pPr>
                      <a:r>
                        <a:rPr lang="en-GB" sz="1400" baseline="0" dirty="0">
                          <a:solidFill>
                            <a:srgbClr val="000000"/>
                          </a:solidFill>
                          <a:effectLst/>
                          <a:latin typeface="Arial"/>
                          <a:ea typeface="Times New Roman"/>
                          <a:cs typeface="Times New Roman"/>
                        </a:rPr>
                        <a:t>A daily meeting of the Scrum team that reviews progress and prioritizes work to be done that day. Ideally, this should be a short face-to-face meeting that includes the whole team.</a:t>
                      </a:r>
                    </a:p>
                    <a:p>
                      <a:pPr indent="0" algn="l">
                        <a:spcAft>
                          <a:spcPts val="60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indent="347345" algn="l">
                        <a:spcAft>
                          <a:spcPts val="0"/>
                        </a:spcAft>
                        <a:tabLst>
                          <a:tab pos="342900" algn="l"/>
                          <a:tab pos="685800" algn="l"/>
                          <a:tab pos="1028700" algn="l"/>
                        </a:tabLst>
                      </a:pPr>
                      <a:r>
                        <a:rPr lang="en-GB" sz="1400" baseline="0" dirty="0" err="1">
                          <a:solidFill>
                            <a:srgbClr val="000000"/>
                          </a:solidFill>
                          <a:effectLst/>
                          <a:latin typeface="Arial"/>
                          <a:ea typeface="Times New Roman"/>
                          <a:cs typeface="Times New Roman"/>
                        </a:rPr>
                        <a:t>ScrumMaster</a:t>
                      </a:r>
                      <a:endParaRPr lang="en-GB" sz="1400" baseline="0" dirty="0">
                        <a:solidFill>
                          <a:srgbClr val="000000"/>
                        </a:solidFill>
                        <a:effectLst/>
                        <a:latin typeface="Arial"/>
                        <a:ea typeface="Times New Roman"/>
                        <a:cs typeface="Times New Roman"/>
                      </a:endParaRP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is responsible for ensuring that the Scrum process is followed and guides the team in the effective use of Scrum. He or she is responsible for interfacing with the rest of the company and for ensuring that the Scrum team is not diverted by outside interference. The Scrum developers are adamant that the </a:t>
                      </a:r>
                      <a:r>
                        <a:rPr lang="en-GB" sz="1400" baseline="0" dirty="0" err="1">
                          <a:solidFill>
                            <a:srgbClr val="000000"/>
                          </a:solidFill>
                          <a:effectLst/>
                          <a:latin typeface="Arial"/>
                          <a:ea typeface="Times New Roman"/>
                          <a:cs typeface="Times New Roman"/>
                        </a:rPr>
                        <a:t>ScrumMaster</a:t>
                      </a:r>
                      <a:r>
                        <a:rPr lang="en-GB" sz="1400" baseline="0" dirty="0">
                          <a:solidFill>
                            <a:srgbClr val="000000"/>
                          </a:solidFill>
                          <a:effectLst/>
                          <a:latin typeface="Arial"/>
                          <a:ea typeface="Times New Roman"/>
                          <a:cs typeface="Times New Roman"/>
                        </a:rPr>
                        <a:t> should not be thought of as a project manager. Others, however, may not always find it easy to see the difference.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Sprint</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 development iteration. Sprints are usually 2-4 weeks long.</a:t>
                      </a:r>
                    </a:p>
                  </a:txBody>
                  <a:tcPr marL="68580" marR="68580" marT="0" marB="0"/>
                </a:tc>
                <a:extLst>
                  <a:ext uri="{0D108BD9-81ED-4DB2-BD59-A6C34878D82A}">
                    <a16:rowId xmlns:a16="http://schemas.microsoft.com/office/drawing/2014/main" val="10003"/>
                  </a:ext>
                </a:extLst>
              </a:tr>
              <a:tr h="370840">
                <a:tc>
                  <a:txBody>
                    <a:bodyPr/>
                    <a:lstStyle/>
                    <a:p>
                      <a:pPr indent="347345"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Velocity</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An estimate of how much product backlog effort that a team can cover in a single sprint.  Understanding a team’s velocity helps them estimate what can be covered in a sprint and provides a basis for measuring improving performance.</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9504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a:t>Agile</a:t>
            </a:r>
            <a:r>
              <a:rPr lang="lt-LT" dirty="0"/>
              <a:t> </a:t>
            </a:r>
            <a:r>
              <a:rPr lang="lt-LT" dirty="0" err="1"/>
              <a:t>challenges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135383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90334" y="422490"/>
            <a:ext cx="7644653" cy="619724"/>
          </a:xfrm>
        </p:spPr>
        <p:txBody>
          <a:bodyPr/>
          <a:lstStyle/>
          <a:p>
            <a:r>
              <a:rPr lang="en-US" dirty="0"/>
              <a:t>Practical problems with agile methods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360363" indent="-360363"/>
            <a:r>
              <a:rPr lang="en-GB" dirty="0"/>
              <a:t>The informality of agile development is incompatible with the legal approach to contract definition that is commonly used in large companies.</a:t>
            </a:r>
          </a:p>
          <a:p>
            <a:pPr marL="360363" indent="-360363"/>
            <a:r>
              <a:rPr lang="en-GB" dirty="0"/>
              <a:t>Agile methods are most appropriate for new software development rather than software maintenance. Yet the majority of software costs in large companies come from maintaining their existing software systems.</a:t>
            </a:r>
          </a:p>
          <a:p>
            <a:pPr marL="360363" indent="-360363"/>
            <a:r>
              <a:rPr lang="en-GB" dirty="0"/>
              <a:t>Agile methods are designed for small co-located teams yet much software development now involves worldwide distributed teams.  </a:t>
            </a:r>
          </a:p>
        </p:txBody>
      </p:sp>
    </p:spTree>
    <p:extLst>
      <p:ext uri="{BB962C8B-B14F-4D97-AF65-F5344CB8AC3E}">
        <p14:creationId xmlns:p14="http://schemas.microsoft.com/office/powerpoint/2010/main" val="1013552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90334" y="422490"/>
            <a:ext cx="7644653" cy="619724"/>
          </a:xfrm>
        </p:spPr>
        <p:txBody>
          <a:bodyPr/>
          <a:lstStyle/>
          <a:p>
            <a:r>
              <a:rPr lang="en-US" dirty="0"/>
              <a:t>Contractual issues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360363" indent="-360363"/>
            <a:r>
              <a:rPr lang="en-US" dirty="0"/>
              <a:t>Most software contracts for custom systems are based around a specification, which sets out what has to be implemented by the system developer for the system customer.</a:t>
            </a:r>
          </a:p>
          <a:p>
            <a:pPr marL="360363" indent="-360363"/>
            <a:r>
              <a:rPr lang="en-US" dirty="0"/>
              <a:t>However, this precludes interleaving specification and development as is the norm in agile development.</a:t>
            </a:r>
          </a:p>
          <a:p>
            <a:pPr marL="360363" indent="-360363"/>
            <a:r>
              <a:rPr lang="en-US" dirty="0"/>
              <a:t>A contract that pays for developer time rather than functionality is required. </a:t>
            </a:r>
          </a:p>
          <a:p>
            <a:pPr lvl="1"/>
            <a:r>
              <a:rPr lang="en-US" sz="2000" dirty="0"/>
              <a:t>However, this is seen as a high risk my many legal departments because what has to be delivered cannot be guaranteed.</a:t>
            </a:r>
            <a:endParaRPr lang="en-GB" sz="2000" dirty="0"/>
          </a:p>
        </p:txBody>
      </p:sp>
    </p:spTree>
    <p:extLst>
      <p:ext uri="{BB962C8B-B14F-4D97-AF65-F5344CB8AC3E}">
        <p14:creationId xmlns:p14="http://schemas.microsoft.com/office/powerpoint/2010/main" val="637471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Agile history</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75" y="1149724"/>
            <a:ext cx="8096250" cy="4762500"/>
          </a:xfrm>
          <a:prstGeom prst="rect">
            <a:avLst/>
          </a:prstGeom>
        </p:spPr>
      </p:pic>
      <p:sp>
        <p:nvSpPr>
          <p:cNvPr id="7" name="Rectangle 6"/>
          <p:cNvSpPr/>
          <p:nvPr/>
        </p:nvSpPr>
        <p:spPr>
          <a:xfrm>
            <a:off x="2470638" y="5780873"/>
            <a:ext cx="6453555" cy="253916"/>
          </a:xfrm>
          <a:prstGeom prst="rect">
            <a:avLst/>
          </a:prstGeom>
        </p:spPr>
        <p:txBody>
          <a:bodyPr wrap="square">
            <a:spAutoFit/>
          </a:bodyPr>
          <a:lstStyle/>
          <a:p>
            <a:pPr algn="r"/>
            <a:r>
              <a:rPr lang="en-US" sz="1050" dirty="0"/>
              <a:t>https://www.visual-paradigm.com/guide/agile-software-development/what-is-agile-software-development/</a:t>
            </a:r>
          </a:p>
        </p:txBody>
      </p:sp>
    </p:spTree>
    <p:extLst>
      <p:ext uri="{BB962C8B-B14F-4D97-AF65-F5344CB8AC3E}">
        <p14:creationId xmlns:p14="http://schemas.microsoft.com/office/powerpoint/2010/main" val="1157141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394331" cy="619724"/>
          </a:xfrm>
        </p:spPr>
        <p:txBody>
          <a:bodyPr/>
          <a:lstStyle/>
          <a:p>
            <a:pPr marL="0" indent="0"/>
            <a:r>
              <a:rPr lang="en-US" dirty="0"/>
              <a:t>Agile methods and software maintenance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360363" indent="-360363"/>
            <a:r>
              <a:rPr lang="en-US" dirty="0"/>
              <a:t>Most organizations spend more on maintaining existing software than they do on new software development. So, if agile methods are to be successful, they have to support maintenance as well as original development.</a:t>
            </a:r>
          </a:p>
          <a:p>
            <a:pPr marL="360363" indent="-360363"/>
            <a:r>
              <a:rPr lang="en-US" dirty="0"/>
              <a:t>Two key issues:</a:t>
            </a:r>
          </a:p>
          <a:p>
            <a:pPr lvl="1"/>
            <a:r>
              <a:rPr lang="en-GB" sz="2000" dirty="0"/>
              <a:t>Are systems that are developed using an agile approach maintainable, given the emphasis in the development process of minimizing formal documentation?</a:t>
            </a:r>
          </a:p>
          <a:p>
            <a:pPr lvl="1"/>
            <a:r>
              <a:rPr lang="en-GB" sz="2000" dirty="0"/>
              <a:t>Can agile methods be used effectively for evolving a system in response to customer change requests?</a:t>
            </a:r>
          </a:p>
          <a:p>
            <a:pPr marL="360363" indent="-360363"/>
            <a:r>
              <a:rPr lang="en-GB" dirty="0"/>
              <a:t>Problems may arise if original development team cannot be maintained.</a:t>
            </a:r>
          </a:p>
          <a:p>
            <a:endParaRPr lang="en-US" dirty="0"/>
          </a:p>
        </p:txBody>
      </p:sp>
    </p:spTree>
    <p:extLst>
      <p:ext uri="{BB962C8B-B14F-4D97-AF65-F5344CB8AC3E}">
        <p14:creationId xmlns:p14="http://schemas.microsoft.com/office/powerpoint/2010/main" val="3608605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394331" cy="619724"/>
          </a:xfrm>
        </p:spPr>
        <p:txBody>
          <a:bodyPr/>
          <a:lstStyle/>
          <a:p>
            <a:pPr marL="0" indent="0"/>
            <a:r>
              <a:rPr lang="en-US" dirty="0"/>
              <a:t>Agile methods and software maintenance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Key problems are:</a:t>
            </a:r>
          </a:p>
          <a:p>
            <a:pPr lvl="1"/>
            <a:r>
              <a:rPr lang="en-US" sz="2000" dirty="0"/>
              <a:t>Lack of product documentation</a:t>
            </a:r>
          </a:p>
          <a:p>
            <a:pPr lvl="1"/>
            <a:r>
              <a:rPr lang="en-US" sz="2000" dirty="0"/>
              <a:t>Keeping customers involved in the development process</a:t>
            </a:r>
          </a:p>
          <a:p>
            <a:pPr lvl="1"/>
            <a:r>
              <a:rPr lang="en-US" sz="2000" dirty="0"/>
              <a:t>Maintaining the continuity of the development team</a:t>
            </a:r>
          </a:p>
          <a:p>
            <a:pPr marL="360363" indent="-360363"/>
            <a:r>
              <a:rPr lang="en-US" dirty="0"/>
              <a:t>Agile development relies on the development team knowing and understanding what has to be done. </a:t>
            </a:r>
          </a:p>
          <a:p>
            <a:pPr marL="360363" indent="-360363"/>
            <a:r>
              <a:rPr lang="en-US" dirty="0"/>
              <a:t>For long-lifetime systems, this is a real problem as the original developers will not always work on the system.</a:t>
            </a:r>
          </a:p>
          <a:p>
            <a:endParaRPr lang="en-US" dirty="0"/>
          </a:p>
        </p:txBody>
      </p:sp>
    </p:spTree>
    <p:extLst>
      <p:ext uri="{BB962C8B-B14F-4D97-AF65-F5344CB8AC3E}">
        <p14:creationId xmlns:p14="http://schemas.microsoft.com/office/powerpoint/2010/main" val="2060083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0" indent="0"/>
            <a:r>
              <a:rPr lang="en-US" dirty="0"/>
              <a:t>Agile principles and organizational practice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8" name="Content Placeholder 5"/>
          <p:cNvGraphicFramePr>
            <a:graphicFrameLocks/>
          </p:cNvGraphicFramePr>
          <p:nvPr>
            <p:extLst>
              <p:ext uri="{D42A27DB-BD31-4B8C-83A1-F6EECF244321}">
                <p14:modId xmlns:p14="http://schemas.microsoft.com/office/powerpoint/2010/main" val="1186266505"/>
              </p:ext>
            </p:extLst>
          </p:nvPr>
        </p:nvGraphicFramePr>
        <p:xfrm>
          <a:off x="457200" y="1600200"/>
          <a:ext cx="8229600" cy="3997960"/>
        </p:xfrm>
        <a:graphic>
          <a:graphicData uri="http://schemas.openxmlformats.org/drawingml/2006/table">
            <a:tbl>
              <a:tblPr firstRow="1" bandRow="1">
                <a:tableStyleId>{5C22544A-7EE6-4342-B048-85BDC9FD1C3A}</a:tableStyleId>
              </a:tblPr>
              <a:tblGrid>
                <a:gridCol w="2921000">
                  <a:extLst>
                    <a:ext uri="{9D8B030D-6E8A-4147-A177-3AD203B41FA5}">
                      <a16:colId xmlns:a16="http://schemas.microsoft.com/office/drawing/2014/main" val="20000"/>
                    </a:ext>
                  </a:extLst>
                </a:gridCol>
                <a:gridCol w="5308600">
                  <a:extLst>
                    <a:ext uri="{9D8B030D-6E8A-4147-A177-3AD203B41FA5}">
                      <a16:colId xmlns:a16="http://schemas.microsoft.com/office/drawing/2014/main" val="20001"/>
                    </a:ext>
                  </a:extLst>
                </a:gridCol>
              </a:tblGrid>
              <a:tr h="370840">
                <a:tc>
                  <a:txBody>
                    <a:bodyPr/>
                    <a:lstStyle/>
                    <a:p>
                      <a:r>
                        <a:rPr lang="en-US" dirty="0"/>
                        <a:t>Principle</a:t>
                      </a:r>
                    </a:p>
                  </a:txBody>
                  <a:tcPr/>
                </a:tc>
                <a:tc>
                  <a:txBody>
                    <a:bodyPr/>
                    <a:lstStyle/>
                    <a:p>
                      <a:r>
                        <a:rPr lang="en-US" dirty="0"/>
                        <a:t>Practice</a:t>
                      </a:r>
                    </a:p>
                  </a:txBody>
                  <a:tcPr/>
                </a:tc>
                <a:extLst>
                  <a:ext uri="{0D108BD9-81ED-4DB2-BD59-A6C34878D82A}">
                    <a16:rowId xmlns:a16="http://schemas.microsoft.com/office/drawing/2014/main" val="10000"/>
                  </a:ext>
                </a:extLst>
              </a:tr>
              <a:tr h="370840">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Customer involvement</a:t>
                      </a:r>
                    </a:p>
                  </a:txBody>
                  <a:tcPr marL="68580" marR="68580"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This depends on having a customer who is willing and able to spend time with the development team and who can represent all system stakeholders. Often, customer representatives have other demands on their time and cannot play a full part in the software development. </a:t>
                      </a:r>
                    </a:p>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Where there are external stakeholders, such as regulators, it is difficult to represent their views to the agile team.</a:t>
                      </a:r>
                    </a:p>
                    <a:p>
                      <a:pPr indent="0" algn="l">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Embrace change</a:t>
                      </a:r>
                    </a:p>
                  </a:txBody>
                  <a:tcPr marL="68580" marR="68580"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Prioritizing changes can be extremely difficult, especially in systems for which there are many stakeholders. Typically, each stakeholder gives different priorities to different changes.</a:t>
                      </a:r>
                    </a:p>
                    <a:p>
                      <a:pPr indent="0" algn="l">
                        <a:spcAft>
                          <a:spcPts val="0"/>
                        </a:spcAft>
                        <a:tabLst>
                          <a:tab pos="342900" algn="l"/>
                          <a:tab pos="685800" algn="l"/>
                          <a:tab pos="1028700" algn="l"/>
                        </a:tabLst>
                      </a:pPr>
                      <a:endParaRPr lang="en-GB" sz="140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r h="370840">
                <a:tc>
                  <a:txBody>
                    <a:bodyPr/>
                    <a:lstStyle/>
                    <a:p>
                      <a:pPr indent="0" algn="l">
                        <a:spcAft>
                          <a:spcPts val="0"/>
                        </a:spcAft>
                        <a:tabLst>
                          <a:tab pos="342900" algn="l"/>
                          <a:tab pos="685800" algn="l"/>
                          <a:tab pos="1028700" algn="l"/>
                        </a:tabLst>
                      </a:pPr>
                      <a:r>
                        <a:rPr lang="en-GB" sz="1400">
                          <a:solidFill>
                            <a:srgbClr val="000000"/>
                          </a:solidFill>
                          <a:effectLst/>
                          <a:latin typeface="Arial"/>
                          <a:ea typeface="Times New Roman"/>
                          <a:cs typeface="Times New Roman"/>
                        </a:rPr>
                        <a:t>Incremental delivery</a:t>
                      </a:r>
                    </a:p>
                  </a:txBody>
                  <a:tcPr marL="68580" marR="68580" marT="0" marB="0"/>
                </a:tc>
                <a:tc>
                  <a:txBody>
                    <a:bodyPr/>
                    <a:lstStyle/>
                    <a:p>
                      <a:pPr indent="0" algn="l">
                        <a:spcAft>
                          <a:spcPts val="0"/>
                        </a:spcAft>
                        <a:tabLst>
                          <a:tab pos="342900" algn="l"/>
                          <a:tab pos="685800" algn="l"/>
                          <a:tab pos="1028700" algn="l"/>
                        </a:tabLst>
                      </a:pPr>
                      <a:r>
                        <a:rPr lang="en-GB" sz="1400" dirty="0">
                          <a:solidFill>
                            <a:srgbClr val="000000"/>
                          </a:solidFill>
                          <a:effectLst/>
                          <a:latin typeface="Arial"/>
                          <a:ea typeface="Times New Roman"/>
                          <a:cs typeface="Times New Roman"/>
                        </a:rPr>
                        <a:t>Rapid iterations and short-term planning for development does not always fit in with the longer-term planning cycles of business planning and marketing. Marketing managers may need to know what product features several months in advance to prepare an effective marketing campaign.</a:t>
                      </a:r>
                    </a:p>
                  </a:txBody>
                  <a:tcPr marL="68580" marR="6858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3282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pPr marL="0" indent="0"/>
            <a:r>
              <a:rPr lang="en-US" dirty="0"/>
              <a:t>Agile principles and organizational practice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Content Placeholder 5"/>
          <p:cNvGraphicFramePr>
            <a:graphicFrameLocks/>
          </p:cNvGraphicFramePr>
          <p:nvPr>
            <p:extLst>
              <p:ext uri="{D42A27DB-BD31-4B8C-83A1-F6EECF244321}">
                <p14:modId xmlns:p14="http://schemas.microsoft.com/office/powerpoint/2010/main" val="3206048782"/>
              </p:ext>
            </p:extLst>
          </p:nvPr>
        </p:nvGraphicFramePr>
        <p:xfrm>
          <a:off x="553916" y="1880577"/>
          <a:ext cx="8229600" cy="1864360"/>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20000"/>
                    </a:ext>
                  </a:extLst>
                </a:gridCol>
                <a:gridCol w="5740400">
                  <a:extLst>
                    <a:ext uri="{9D8B030D-6E8A-4147-A177-3AD203B41FA5}">
                      <a16:colId xmlns:a16="http://schemas.microsoft.com/office/drawing/2014/main" val="20001"/>
                    </a:ext>
                  </a:extLst>
                </a:gridCol>
              </a:tblGrid>
              <a:tr h="370840">
                <a:tc>
                  <a:txBody>
                    <a:bodyPr/>
                    <a:lstStyle/>
                    <a:p>
                      <a:r>
                        <a:rPr lang="en-US" dirty="0"/>
                        <a:t>Principle</a:t>
                      </a:r>
                    </a:p>
                  </a:txBody>
                  <a:tcPr/>
                </a:tc>
                <a:tc>
                  <a:txBody>
                    <a:bodyPr/>
                    <a:lstStyle/>
                    <a:p>
                      <a:r>
                        <a:rPr lang="en-US" dirty="0"/>
                        <a:t>Practice</a:t>
                      </a:r>
                    </a:p>
                  </a:txBody>
                  <a:tcPr/>
                </a:tc>
                <a:extLst>
                  <a:ext uri="{0D108BD9-81ED-4DB2-BD59-A6C34878D82A}">
                    <a16:rowId xmlns:a16="http://schemas.microsoft.com/office/drawing/2014/main" val="10000"/>
                  </a:ext>
                </a:extLst>
              </a:tr>
              <a:tr h="370840">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Maintain simplicity</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Under pressure from delivery schedules, team members may not have time to carry out desirable system simplifications.</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1"/>
                  </a:ext>
                </a:extLst>
              </a:tr>
              <a:tr h="370840">
                <a:tc>
                  <a:txBody>
                    <a:bodyPr/>
                    <a:lstStyle/>
                    <a:p>
                      <a:pPr indent="0" algn="l">
                        <a:spcAft>
                          <a:spcPts val="0"/>
                        </a:spcAft>
                        <a:tabLst>
                          <a:tab pos="342900" algn="l"/>
                          <a:tab pos="685800" algn="l"/>
                          <a:tab pos="1028700" algn="l"/>
                        </a:tabLst>
                      </a:pPr>
                      <a:r>
                        <a:rPr lang="en-GB" sz="1400" baseline="0">
                          <a:solidFill>
                            <a:srgbClr val="000000"/>
                          </a:solidFill>
                          <a:effectLst/>
                          <a:latin typeface="Arial"/>
                          <a:ea typeface="Times New Roman"/>
                          <a:cs typeface="Times New Roman"/>
                        </a:rPr>
                        <a:t>People not process</a:t>
                      </a:r>
                    </a:p>
                  </a:txBody>
                  <a:tcPr marL="68580" marR="68580" marT="0" marB="0"/>
                </a:tc>
                <a:tc>
                  <a:txBody>
                    <a:bodyPr/>
                    <a:lstStyle/>
                    <a:p>
                      <a:pPr indent="0" algn="l">
                        <a:spcAft>
                          <a:spcPts val="0"/>
                        </a:spcAft>
                        <a:tabLst>
                          <a:tab pos="342900" algn="l"/>
                          <a:tab pos="685800" algn="l"/>
                          <a:tab pos="1028700" algn="l"/>
                        </a:tabLst>
                      </a:pPr>
                      <a:r>
                        <a:rPr lang="en-GB" sz="1400" baseline="0" dirty="0">
                          <a:solidFill>
                            <a:srgbClr val="000000"/>
                          </a:solidFill>
                          <a:effectLst/>
                          <a:latin typeface="Arial"/>
                          <a:ea typeface="Times New Roman"/>
                          <a:cs typeface="Times New Roman"/>
                        </a:rPr>
                        <a:t>Individual team members may not have suitable personalities for the intense involvement that is typical of agile methods, and therefore may not interact well with other team members.</a:t>
                      </a:r>
                    </a:p>
                    <a:p>
                      <a:pPr indent="0" algn="l">
                        <a:spcAft>
                          <a:spcPts val="0"/>
                        </a:spcAft>
                        <a:tabLst>
                          <a:tab pos="342900" algn="l"/>
                          <a:tab pos="685800" algn="l"/>
                          <a:tab pos="1028700" algn="l"/>
                        </a:tabLst>
                      </a:pPr>
                      <a:endParaRPr lang="en-GB" sz="1400" baseline="0" dirty="0">
                        <a:solidFill>
                          <a:srgbClr val="000000"/>
                        </a:solidFill>
                        <a:effectLst/>
                        <a:latin typeface="Arial"/>
                        <a:ea typeface="Times New Roman"/>
                        <a:cs typeface="Times New Roman"/>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10552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a:t>Large</a:t>
            </a:r>
            <a:r>
              <a:rPr lang="lt-LT" dirty="0"/>
              <a:t> </a:t>
            </a:r>
            <a:r>
              <a:rPr lang="lt-LT" dirty="0" err="1"/>
              <a:t>system</a:t>
            </a:r>
            <a:r>
              <a:rPr lang="lt-LT" dirty="0"/>
              <a:t> </a:t>
            </a:r>
            <a:r>
              <a:rPr lang="lt-LT" dirty="0" err="1"/>
              <a:t>development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570981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Issues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362808"/>
            <a:ext cx="8572498" cy="4026360"/>
          </a:xfrm>
        </p:spPr>
        <p:txBody>
          <a:bodyPr/>
          <a:lstStyle/>
          <a:p>
            <a:pPr marL="360363" indent="-360363"/>
            <a:r>
              <a:rPr lang="en-GB" dirty="0"/>
              <a:t>Large systems are usually collections of separate, communicating systems, where separate teams develop each system. Frequently, these teams are working in different places, sometimes in different time zones.</a:t>
            </a:r>
            <a:endParaRPr lang="lt-LT" dirty="0"/>
          </a:p>
          <a:p>
            <a:pPr marL="360363" indent="-360363"/>
            <a:r>
              <a:rPr lang="en-GB" dirty="0"/>
              <a:t>A completely incremental approach to requirements engineering is difficult.</a:t>
            </a:r>
          </a:p>
          <a:p>
            <a:pPr marL="360363" indent="-360363"/>
            <a:r>
              <a:rPr lang="en-GB" dirty="0"/>
              <a:t>There cannot be a single product owner or customer representative.</a:t>
            </a:r>
          </a:p>
          <a:p>
            <a:pPr marL="360363" indent="-360363"/>
            <a:r>
              <a:rPr lang="en-GB" dirty="0"/>
              <a:t>For large systems development, it is not possible to focus only on the code of the system.  </a:t>
            </a:r>
          </a:p>
          <a:p>
            <a:pPr marL="360363" indent="-360363"/>
            <a:r>
              <a:rPr lang="en-GB" dirty="0"/>
              <a:t>Cross-team communication mechanisms have to be designed and used. </a:t>
            </a:r>
          </a:p>
          <a:p>
            <a:pPr marL="360363" indent="-360363"/>
            <a:r>
              <a:rPr lang="en-GB" dirty="0"/>
              <a:t>Continuous integration is difficult to implement. However, it is essential to maintain frequent system builds and regular releases of the system. </a:t>
            </a:r>
            <a:endParaRPr lang="en-US" dirty="0"/>
          </a:p>
        </p:txBody>
      </p:sp>
    </p:spTree>
    <p:extLst>
      <p:ext uri="{BB962C8B-B14F-4D97-AF65-F5344CB8AC3E}">
        <p14:creationId xmlns:p14="http://schemas.microsoft.com/office/powerpoint/2010/main" val="335841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Multi-team Scrum</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362808"/>
            <a:ext cx="8572498" cy="4026360"/>
          </a:xfrm>
        </p:spPr>
        <p:txBody>
          <a:bodyPr/>
          <a:lstStyle/>
          <a:p>
            <a:r>
              <a:rPr lang="en-GB" i="1" dirty="0"/>
              <a:t>Role replication</a:t>
            </a:r>
            <a:r>
              <a:rPr lang="en-GB" dirty="0"/>
              <a:t> </a:t>
            </a:r>
          </a:p>
          <a:p>
            <a:pPr lvl="1"/>
            <a:r>
              <a:rPr lang="en-GB" sz="2000" dirty="0"/>
              <a:t>Each team has a Product Owner for their work component and Scrum Master. </a:t>
            </a:r>
          </a:p>
          <a:p>
            <a:r>
              <a:rPr lang="en-GB" i="1" dirty="0"/>
              <a:t>Product architects</a:t>
            </a:r>
            <a:r>
              <a:rPr lang="en-GB" dirty="0"/>
              <a:t> </a:t>
            </a:r>
          </a:p>
          <a:p>
            <a:pPr lvl="1"/>
            <a:r>
              <a:rPr lang="en-GB" sz="2000" dirty="0"/>
              <a:t>Each team chooses a product architect and these architects collaborate to design and evolve the overall system architecture.</a:t>
            </a:r>
          </a:p>
          <a:p>
            <a:r>
              <a:rPr lang="en-GB" i="1" dirty="0"/>
              <a:t>Release alignment</a:t>
            </a:r>
            <a:r>
              <a:rPr lang="en-GB" dirty="0"/>
              <a:t> </a:t>
            </a:r>
          </a:p>
          <a:p>
            <a:pPr lvl="1"/>
            <a:r>
              <a:rPr lang="en-GB" sz="2000" dirty="0"/>
              <a:t>The dates of product releases from each team are aligned so that a demonstrable and complete system is produced.</a:t>
            </a:r>
          </a:p>
          <a:p>
            <a:r>
              <a:rPr lang="en-GB" i="1" dirty="0"/>
              <a:t>Scrum of Scrums</a:t>
            </a:r>
            <a:r>
              <a:rPr lang="en-GB" dirty="0"/>
              <a:t> </a:t>
            </a:r>
          </a:p>
          <a:p>
            <a:pPr lvl="1"/>
            <a:r>
              <a:rPr lang="en-GB" sz="2000" dirty="0"/>
              <a:t>There is a daily Scrum of Scrums where representatives from each team meet to discuss progress and plan work to be done.</a:t>
            </a:r>
          </a:p>
        </p:txBody>
      </p:sp>
    </p:spTree>
    <p:extLst>
      <p:ext uri="{BB962C8B-B14F-4D97-AF65-F5344CB8AC3E}">
        <p14:creationId xmlns:p14="http://schemas.microsoft.com/office/powerpoint/2010/main" val="3190134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pPr marL="0" indent="0"/>
            <a:r>
              <a:rPr lang="lt-LT" dirty="0" err="1"/>
              <a:t>Further</a:t>
            </a:r>
            <a:r>
              <a:rPr lang="lt-LT" dirty="0"/>
              <a:t> </a:t>
            </a:r>
            <a:r>
              <a:rPr lang="lt-LT" dirty="0" err="1"/>
              <a:t>reading</a:t>
            </a:r>
            <a:r>
              <a:rPr lang="lt-LT" dirty="0"/>
              <a:t> (</a:t>
            </a:r>
            <a:r>
              <a:rPr lang="lt-LT" dirty="0" err="1"/>
              <a:t>about</a:t>
            </a:r>
            <a:r>
              <a:rPr lang="lt-LT" dirty="0"/>
              <a:t> </a:t>
            </a:r>
            <a:r>
              <a:rPr lang="lt-LT" dirty="0" err="1"/>
              <a:t>large</a:t>
            </a:r>
            <a:r>
              <a:rPr lang="lt-LT" dirty="0"/>
              <a:t> </a:t>
            </a:r>
            <a:r>
              <a:rPr lang="lt-LT" dirty="0" err="1"/>
              <a:t>system</a:t>
            </a:r>
            <a:r>
              <a:rPr lang="lt-LT" dirty="0"/>
              <a:t> </a:t>
            </a:r>
            <a:r>
              <a:rPr lang="lt-LT" dirty="0" err="1"/>
              <a:t>development</a:t>
            </a:r>
            <a:r>
              <a:rPr lang="lt-LT" dirty="0"/>
              <a:t>)</a:t>
            </a:r>
            <a:endParaRPr lang="en-US" dirty="0"/>
          </a:p>
        </p:txBody>
      </p:sp>
      <p:sp>
        <p:nvSpPr>
          <p:cNvPr id="3" name="Text Placeholder 2"/>
          <p:cNvSpPr>
            <a:spLocks noGrp="1"/>
          </p:cNvSpPr>
          <p:nvPr>
            <p:ph type="body" sz="quarter" idx="12"/>
          </p:nvPr>
        </p:nvSpPr>
        <p:spPr>
          <a:xfrm>
            <a:off x="457200" y="1534518"/>
            <a:ext cx="8607667" cy="4276165"/>
          </a:xfrm>
        </p:spPr>
        <p:txBody>
          <a:bodyPr/>
          <a:lstStyle/>
          <a:p>
            <a:pPr marL="360363" indent="-360363"/>
            <a:r>
              <a:rPr lang="en-GB" sz="2400" dirty="0"/>
              <a:t>It is an object of discussion – if Agile methods can be applied for large scale software development.</a:t>
            </a:r>
          </a:p>
          <a:p>
            <a:pPr marL="360363" indent="-360363"/>
            <a:r>
              <a:rPr lang="en-US" sz="2400" dirty="0"/>
              <a:t>Look for “Scrum of Scrum”, “</a:t>
            </a:r>
            <a:r>
              <a:rPr lang="en-US" sz="2400" dirty="0" err="1"/>
              <a:t>LeSS</a:t>
            </a:r>
            <a:r>
              <a:rPr lang="en-US" sz="2400" dirty="0"/>
              <a:t>” (Large Scale Scrum), “</a:t>
            </a:r>
            <a:r>
              <a:rPr lang="en-US" sz="2400" dirty="0" err="1"/>
              <a:t>SAFe</a:t>
            </a:r>
            <a:r>
              <a:rPr lang="en-US" sz="2400" dirty="0"/>
              <a:t>” (Scaled Agile Framework), “DAD”, “RAGE” if you are interested in Agile for large scale development. </a:t>
            </a:r>
          </a:p>
          <a:p>
            <a:pPr marL="360363" indent="-360363"/>
            <a:r>
              <a:rPr lang="en-US" sz="2400" dirty="0"/>
              <a:t>A paper “</a:t>
            </a:r>
            <a:r>
              <a:rPr lang="en-US" sz="2400" dirty="0">
                <a:hlinkClick r:id="rId2"/>
              </a:rPr>
              <a:t>A Review of Scaling Agile Methods in Large Software Development</a:t>
            </a:r>
            <a:r>
              <a:rPr lang="en-US" sz="2400" dirty="0"/>
              <a:t>” would be useful as well.</a:t>
            </a:r>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351640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a:t>Key</a:t>
            </a:r>
            <a:r>
              <a:rPr lang="lt-LT" dirty="0"/>
              <a:t> </a:t>
            </a:r>
            <a:r>
              <a:rPr lang="lt-LT" dirty="0" err="1"/>
              <a:t>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9878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Agile methods are incremental development methods that focus on rapid software development, frequent releases of the software, reducing process overheads by minimizing documentation and producing high-quality code.  </a:t>
            </a:r>
          </a:p>
          <a:p>
            <a:pPr marL="360363" indent="-360363"/>
            <a:r>
              <a:rPr lang="en-GB" dirty="0"/>
              <a:t>Agile development practices include </a:t>
            </a:r>
          </a:p>
          <a:p>
            <a:pPr lvl="1"/>
            <a:r>
              <a:rPr lang="en-GB" sz="1600" dirty="0"/>
              <a:t>User stories for system specification</a:t>
            </a:r>
          </a:p>
          <a:p>
            <a:pPr lvl="1"/>
            <a:r>
              <a:rPr lang="en-GB" sz="1600" dirty="0"/>
              <a:t> Frequent releases of the software, </a:t>
            </a:r>
          </a:p>
          <a:p>
            <a:pPr lvl="1"/>
            <a:r>
              <a:rPr lang="en-GB" sz="1600" dirty="0"/>
              <a:t>Continuous software improvement </a:t>
            </a:r>
          </a:p>
          <a:p>
            <a:pPr lvl="1"/>
            <a:r>
              <a:rPr lang="en-GB" sz="1600" dirty="0"/>
              <a:t>Test-first development</a:t>
            </a:r>
          </a:p>
          <a:p>
            <a:pPr lvl="1"/>
            <a:r>
              <a:rPr lang="en-GB" sz="1600" dirty="0"/>
              <a:t>Customer participation in the development team.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Agile development</a:t>
            </a:r>
            <a:endParaRPr lang="en-US" dirty="0"/>
          </a:p>
        </p:txBody>
      </p:sp>
      <p:sp>
        <p:nvSpPr>
          <p:cNvPr id="3" name="Text Placeholder 2"/>
          <p:cNvSpPr>
            <a:spLocks noGrp="1"/>
          </p:cNvSpPr>
          <p:nvPr>
            <p:ph type="body" sz="quarter" idx="12"/>
          </p:nvPr>
        </p:nvSpPr>
        <p:spPr>
          <a:xfrm>
            <a:off x="457200" y="1402633"/>
            <a:ext cx="8607667" cy="4276165"/>
          </a:xfrm>
        </p:spPr>
        <p:txBody>
          <a:bodyPr/>
          <a:lstStyle/>
          <a:p>
            <a:pPr marL="360363" indent="-360363"/>
            <a:r>
              <a:rPr lang="en-US" dirty="0"/>
              <a:t>Program specification, design and implementation are inter-leaved</a:t>
            </a:r>
          </a:p>
          <a:p>
            <a:pPr marL="360363" indent="-360363"/>
            <a:r>
              <a:rPr lang="en-US" dirty="0"/>
              <a:t>The system is developed as a series of versions or increments with stakeholders involved in version specification and evaluation</a:t>
            </a:r>
          </a:p>
          <a:p>
            <a:pPr marL="360363" indent="-360363"/>
            <a:r>
              <a:rPr lang="en-US" dirty="0"/>
              <a:t>Frequent delivery of new versions for evaluation</a:t>
            </a:r>
          </a:p>
          <a:p>
            <a:pPr marL="360363" indent="-360363"/>
            <a:r>
              <a:rPr lang="en-US" dirty="0"/>
              <a:t>Extensive, but as simple as possible tool support (e.g. automated testing tools) used to support development.</a:t>
            </a:r>
          </a:p>
          <a:p>
            <a:pPr marL="360363" indent="-360363"/>
            <a:r>
              <a:rPr lang="en-US" dirty="0"/>
              <a:t>Minimal documentation – focus on working code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933633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marL="360363" indent="-360363"/>
            <a:r>
              <a:rPr lang="en-GB" dirty="0"/>
              <a:t>Scrum is an agile method that provides a project management framework. </a:t>
            </a:r>
          </a:p>
          <a:p>
            <a:pPr lvl="1"/>
            <a:r>
              <a:rPr lang="en-GB" sz="2000" dirty="0"/>
              <a:t>It is centred round a set of sprints, which are fixed time periods when a system increment is developed.</a:t>
            </a:r>
          </a:p>
          <a:p>
            <a:pPr marL="360363" indent="-360363"/>
            <a:r>
              <a:rPr lang="en-GB" dirty="0"/>
              <a:t>Many practical development methods are a mixture of plan-based and agile development. </a:t>
            </a:r>
          </a:p>
          <a:p>
            <a:pPr marL="360363" indent="-360363"/>
            <a:r>
              <a:rPr lang="en-GB" dirty="0"/>
              <a:t>Scaling agile methods for large systems is difficult.</a:t>
            </a:r>
          </a:p>
          <a:p>
            <a:pPr lvl="1"/>
            <a:r>
              <a:rPr lang="en-GB" sz="2000" dirty="0"/>
              <a:t>Large systems need up-front design and some documentation and organizational practice may conflict with the informality of agile approaches.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8593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Plan-driven and agile processes</a:t>
            </a:r>
          </a:p>
        </p:txBody>
      </p:sp>
      <p:sp>
        <p:nvSpPr>
          <p:cNvPr id="3" name="Text Placeholder 2"/>
          <p:cNvSpPr>
            <a:spLocks noGrp="1"/>
          </p:cNvSpPr>
          <p:nvPr>
            <p:ph type="body" sz="quarter" idx="12"/>
          </p:nvPr>
        </p:nvSpPr>
        <p:spPr>
          <a:xfrm>
            <a:off x="457202" y="1270748"/>
            <a:ext cx="8226909" cy="4276165"/>
          </a:xfrm>
        </p:spPr>
        <p:txBody>
          <a:bodyPr/>
          <a:lstStyle/>
          <a:p>
            <a:r>
              <a:rPr lang="en-US" dirty="0"/>
              <a:t>Plan-driven development</a:t>
            </a:r>
          </a:p>
          <a:p>
            <a:pPr lvl="1"/>
            <a:r>
              <a:rPr lang="en-US" sz="2000" dirty="0"/>
              <a:t>A plan-driven approach to software engineering is based around separate development stages with the outputs to be produced at each of these stages planned in advance.</a:t>
            </a:r>
          </a:p>
          <a:p>
            <a:pPr lvl="1"/>
            <a:r>
              <a:rPr lang="en-US" sz="2000" dirty="0"/>
              <a:t>Not necessarily waterfall model – plan-driven, incremental development is possible</a:t>
            </a:r>
          </a:p>
          <a:p>
            <a:pPr lvl="1"/>
            <a:r>
              <a:rPr lang="en-US" sz="2000" dirty="0"/>
              <a:t>Iteration occurs within activities. </a:t>
            </a:r>
          </a:p>
          <a:p>
            <a:r>
              <a:rPr lang="en-US" dirty="0"/>
              <a:t>Agile development</a:t>
            </a:r>
          </a:p>
          <a:p>
            <a:pPr lvl="1"/>
            <a:r>
              <a:rPr lang="en-US" sz="2000" dirty="0"/>
              <a:t>Specification, design, implementation and testing are inter-leaved and the outputs from the development process are decided through a process of negotiation during the software development process.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50474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Agile methods</a:t>
            </a:r>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17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The aim of Agile methods</a:t>
            </a:r>
            <a:endParaRPr lang="en-US" dirty="0"/>
          </a:p>
        </p:txBody>
      </p:sp>
      <p:sp>
        <p:nvSpPr>
          <p:cNvPr id="3" name="Text Placeholder 2"/>
          <p:cNvSpPr>
            <a:spLocks noGrp="1"/>
          </p:cNvSpPr>
          <p:nvPr>
            <p:ph type="body" sz="quarter" idx="12"/>
          </p:nvPr>
        </p:nvSpPr>
        <p:spPr>
          <a:xfrm>
            <a:off x="457200" y="1402633"/>
            <a:ext cx="8607667" cy="4276165"/>
          </a:xfrm>
        </p:spPr>
        <p:txBody>
          <a:bodyPr/>
          <a:lstStyle/>
          <a:p>
            <a:r>
              <a:rPr lang="en-US" sz="2400" dirty="0"/>
              <a:t>Dissatisfaction with the overheads involved in software design methods of the 1980s and 1990s led to the creation of agile methods. These methods:</a:t>
            </a:r>
          </a:p>
          <a:p>
            <a:pPr lvl="1"/>
            <a:r>
              <a:rPr lang="en-US" sz="2000" dirty="0"/>
              <a:t>Focus on the code rather than the design</a:t>
            </a:r>
          </a:p>
          <a:p>
            <a:pPr lvl="1"/>
            <a:r>
              <a:rPr lang="en-US" sz="2000" dirty="0"/>
              <a:t>Are based on an iterative approach to software development</a:t>
            </a:r>
          </a:p>
          <a:p>
            <a:pPr lvl="1"/>
            <a:r>
              <a:rPr lang="en-US" sz="2000" dirty="0"/>
              <a:t>Are intended to deliver working software quickly and evolve this quickly to meet changing requirements.</a:t>
            </a:r>
          </a:p>
          <a:p>
            <a:r>
              <a:rPr lang="en-US" sz="2400" dirty="0"/>
              <a:t>The aim of agile methods is to reduce overheads in the software process (e.g. by limiting documentation) and to be able to respond quickly to changing requirements without excessive rework.</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7205092"/>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B6C12809-B468-4DCD-B828-C677CEFAE314}">
  <ds:schemaRefs>
    <ds:schemaRef ds:uri="http://purl.org/dc/elements/1.1/"/>
    <ds:schemaRef ds:uri="http://schemas.microsoft.com/office/infopath/2007/PartnerControls"/>
    <ds:schemaRef ds:uri="http://www.w3.org/XML/1998/namespace"/>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2865</TotalTime>
  <Words>3879</Words>
  <Application>Microsoft Office PowerPoint</Application>
  <PresentationFormat>On-screen Show (4:3)</PresentationFormat>
  <Paragraphs>341</Paragraphs>
  <Slides>60</Slides>
  <Notes>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60</vt:i4>
      </vt:variant>
    </vt:vector>
  </HeadingPairs>
  <TitlesOfParts>
    <vt:vector size="67" baseType="lpstr">
      <vt:lpstr>Arial</vt:lpstr>
      <vt:lpstr>Calibri</vt:lpstr>
      <vt:lpstr>Times New Roman</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Blazauskas</cp:lastModifiedBy>
  <cp:revision>306</cp:revision>
  <dcterms:created xsi:type="dcterms:W3CDTF">2017-04-05T12:23:50Z</dcterms:created>
  <dcterms:modified xsi:type="dcterms:W3CDTF">2020-02-26T06:07:57Z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